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3" r:id="rId4"/>
    <p:sldId id="259" r:id="rId5"/>
    <p:sldId id="267" r:id="rId6"/>
    <p:sldId id="257" r:id="rId7"/>
    <p:sldId id="296" r:id="rId8"/>
    <p:sldId id="290" r:id="rId9"/>
    <p:sldId id="297" r:id="rId10"/>
    <p:sldId id="274" r:id="rId11"/>
    <p:sldId id="281" r:id="rId12"/>
    <p:sldId id="284" r:id="rId13"/>
    <p:sldId id="280" r:id="rId14"/>
    <p:sldId id="283" r:id="rId15"/>
    <p:sldId id="287" r:id="rId16"/>
    <p:sldId id="279" r:id="rId17"/>
    <p:sldId id="275" r:id="rId18"/>
    <p:sldId id="264" r:id="rId19"/>
    <p:sldId id="271" r:id="rId20"/>
    <p:sldId id="286" r:id="rId21"/>
    <p:sldId id="285" r:id="rId22"/>
    <p:sldId id="272" r:id="rId23"/>
    <p:sldId id="263" r:id="rId24"/>
    <p:sldId id="268" r:id="rId25"/>
    <p:sldId id="29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4673" autoAdjust="0"/>
  </p:normalViewPr>
  <p:slideViewPr>
    <p:cSldViewPr>
      <p:cViewPr>
        <p:scale>
          <a:sx n="100" d="100"/>
          <a:sy n="100" d="100"/>
        </p:scale>
        <p:origin x="-12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8643-2A1E-4BF3-9CDA-6BFADA0D388C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C6B8-CBD2-4B01-AD92-0FDF47A84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5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8643-2A1E-4BF3-9CDA-6BFADA0D388C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C6B8-CBD2-4B01-AD92-0FDF47A84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35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8643-2A1E-4BF3-9CDA-6BFADA0D388C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C6B8-CBD2-4B01-AD92-0FDF47A84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6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8643-2A1E-4BF3-9CDA-6BFADA0D388C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C6B8-CBD2-4B01-AD92-0FDF47A84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8643-2A1E-4BF3-9CDA-6BFADA0D388C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C6B8-CBD2-4B01-AD92-0FDF47A84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6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8643-2A1E-4BF3-9CDA-6BFADA0D388C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C6B8-CBD2-4B01-AD92-0FDF47A84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7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8643-2A1E-4BF3-9CDA-6BFADA0D388C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C6B8-CBD2-4B01-AD92-0FDF47A84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8643-2A1E-4BF3-9CDA-6BFADA0D388C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C6B8-CBD2-4B01-AD92-0FDF47A84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8643-2A1E-4BF3-9CDA-6BFADA0D388C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C6B8-CBD2-4B01-AD92-0FDF47A84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63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8643-2A1E-4BF3-9CDA-6BFADA0D388C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C6B8-CBD2-4B01-AD92-0FDF47A84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0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8643-2A1E-4BF3-9CDA-6BFADA0D388C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C6B8-CBD2-4B01-AD92-0FDF47A84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85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98643-2A1E-4BF3-9CDA-6BFADA0D388C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CC6B8-CBD2-4B01-AD92-0FDF47A84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6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lbul.sk/vwaaj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Secular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Šarḥ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Curious Case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Marquis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Daughter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219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Slavom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ír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bulbul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Čéplö</a:t>
            </a:r>
          </a:p>
          <a:p>
            <a:pPr>
              <a:spcBef>
                <a:spcPts val="0"/>
              </a:spcBef>
            </a:pP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Charles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Prague</a:t>
            </a:r>
            <a:endParaRPr lang="sk-SK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sk-SK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www.bulbul.sk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/v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wa</a:t>
            </a:r>
            <a:r>
              <a:rPr lang="sk-SK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ajl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5818188"/>
            <a:ext cx="7561263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Variation 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within and across Jewish </a:t>
            </a:r>
            <a:r>
              <a:rPr lang="en-US" sz="16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Languages</a:t>
            </a:r>
            <a:r>
              <a:rPr lang="sk-SK" sz="16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1600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1600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1600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Antwerp</a:t>
            </a:r>
            <a:r>
              <a:rPr lang="sk-SK" sz="16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2013-06-27</a:t>
            </a:r>
            <a:endParaRPr lang="sk-SK" sz="160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34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Varieties represented: </a:t>
            </a:r>
            <a:r>
              <a:rPr lang="sk-SK" sz="3600" dirty="0" err="1" smtClean="0">
                <a:latin typeface="Times New Roman" pitchFamily="18" charset="0"/>
                <a:cs typeface="Times New Roman" pitchFamily="18" charset="0"/>
              </a:rPr>
              <a:t>Features</a:t>
            </a:r>
            <a:endParaRPr lang="sk-SK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676400"/>
            <a:ext cx="4343400" cy="2773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Phonology</a:t>
            </a:r>
          </a:p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Pronouns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Verbal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morphology and syntax</a:t>
            </a:r>
          </a:p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Functional words</a:t>
            </a:r>
          </a:p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Lexis and usage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545137" y="2590800"/>
            <a:ext cx="2455863" cy="601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(Cohen 1975)</a:t>
            </a:r>
          </a:p>
        </p:txBody>
      </p:sp>
    </p:spTree>
    <p:extLst>
      <p:ext uri="{BB962C8B-B14F-4D97-AF65-F5344CB8AC3E}">
        <p14:creationId xmlns:p14="http://schemas.microsoft.com/office/powerpoint/2010/main" val="353626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153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Varieties represented: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honology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99268" y="1401762"/>
            <a:ext cx="3276600" cy="503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Loss of [h]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99268" y="3429000"/>
            <a:ext cx="5801532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Sifflant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chuintant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alternation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(Yoda 2006)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5638800"/>
            <a:ext cx="5801532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=&gt; Not represented in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Bint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al-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markiz</a:t>
            </a:r>
            <a:endParaRPr lang="en-US" sz="1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772676"/>
              </p:ext>
            </p:extLst>
          </p:nvPr>
        </p:nvGraphicFramePr>
        <p:xfrm>
          <a:off x="1828800" y="3971925"/>
          <a:ext cx="6629400" cy="133667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6294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he-IL" sz="2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.</a:t>
                      </a:r>
                      <a:r>
                        <a:rPr lang="he-IL" sz="2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.. וַגְרַסְתְ </a:t>
                      </a:r>
                      <a:r>
                        <a:rPr lang="he-IL" sz="2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פִיהוֹם</a:t>
                      </a:r>
                      <a:r>
                        <a:rPr lang="he-IL" sz="2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he-IL" sz="2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צ</a:t>
                      </a:r>
                      <a:r>
                        <a:rPr lang="he-IL" sz="2600" b="1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ַזַר</a:t>
                      </a:r>
                      <a:r>
                        <a:rPr lang="he-IL" sz="2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 גְ'</a:t>
                      </a:r>
                      <a:r>
                        <a:rPr lang="he-IL" sz="2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מִיע</a:t>
                      </a:r>
                      <a:r>
                        <a:rPr lang="he-IL" sz="2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he-IL" sz="2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תְמָאר</a:t>
                      </a:r>
                      <a:r>
                        <a:rPr lang="he-IL" sz="2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.</a:t>
                      </a:r>
                      <a:endParaRPr lang="sk-SK" sz="2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815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“… and planted in them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trees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(bearing) all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(kinds of) fruits.”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Šarḥ</a:t>
                      </a:r>
                      <a:r>
                        <a:rPr lang="en-US" sz="14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Qohelet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2:5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(Libya?), Leghorn 1896-97</a:t>
                      </a:r>
                      <a:endParaRPr lang="sk-SK" sz="1400" dirty="0">
                        <a:cs typeface="+mj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616267"/>
              </p:ext>
            </p:extLst>
          </p:nvPr>
        </p:nvGraphicFramePr>
        <p:xfrm>
          <a:off x="1905000" y="1905000"/>
          <a:ext cx="6629400" cy="133667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6294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he-IL" sz="2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... </a:t>
                      </a:r>
                      <a:r>
                        <a:rPr lang="he-IL" sz="26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אִיצָֹא</a:t>
                      </a:r>
                      <a:r>
                        <a:rPr lang="he-IL" sz="2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he-IL" sz="2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אָדָא</a:t>
                      </a:r>
                      <a:r>
                        <a:rPr lang="he-IL" sz="2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he-IL" sz="26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הְבָאל</a:t>
                      </a:r>
                      <a:r>
                        <a:rPr lang="he-IL" sz="2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he-IL" sz="26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ודְוֹנייָא</a:t>
                      </a:r>
                      <a:r>
                        <a:rPr lang="he-IL" sz="2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כְּבִירָא.</a:t>
                      </a:r>
                      <a:endParaRPr lang="sk-SK" sz="2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8155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“…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this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too</a:t>
                      </a:r>
                      <a:r>
                        <a:rPr lang="en-US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is vanity and great evil.”</a:t>
                      </a:r>
                      <a:endParaRPr lang="sk-SK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Šarḥ</a:t>
                      </a:r>
                      <a:r>
                        <a:rPr lang="en-US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Qohelet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2:21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(Libya?), Leghorn 1896-97</a:t>
                      </a:r>
                      <a:endParaRPr lang="sk-SK" sz="1400" b="0" dirty="0">
                        <a:cs typeface="+mj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15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153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Varieties represented: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ronouns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71600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401762"/>
            <a:ext cx="3276600" cy="71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Personal pronouns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122323"/>
              </p:ext>
            </p:extLst>
          </p:nvPr>
        </p:nvGraphicFramePr>
        <p:xfrm>
          <a:off x="4343400" y="1569084"/>
          <a:ext cx="3352800" cy="192024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117600"/>
                <a:gridCol w="1117600"/>
                <a:gridCol w="1117600"/>
              </a:tblGrid>
              <a:tr h="320754">
                <a:tc>
                  <a:txBody>
                    <a:bodyPr/>
                    <a:lstStyle/>
                    <a:p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Low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High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2440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2sg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err="1" smtClean="0">
                          <a:cs typeface="+mj-cs"/>
                        </a:rPr>
                        <a:t>אנתי</a:t>
                      </a:r>
                      <a:endParaRPr lang="he-IL" sz="28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err="1" smtClean="0">
                          <a:cs typeface="+mj-cs"/>
                        </a:rPr>
                        <a:t>אנת</a:t>
                      </a:r>
                      <a:endParaRPr lang="sk-SK" sz="2800" dirty="0">
                        <a:cs typeface="+mj-cs"/>
                      </a:endParaRPr>
                    </a:p>
                  </a:txBody>
                  <a:tcPr anchor="ctr"/>
                </a:tc>
              </a:tr>
              <a:tr h="320754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1pl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err="1" smtClean="0">
                          <a:cs typeface="+mj-cs"/>
                        </a:rPr>
                        <a:t>אחנא</a:t>
                      </a:r>
                      <a:endParaRPr lang="he-IL" sz="28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sk-SK" sz="2800" dirty="0">
                        <a:cs typeface="+mj-cs"/>
                      </a:endParaRPr>
                    </a:p>
                  </a:txBody>
                  <a:tcPr anchor="ctr"/>
                </a:tc>
              </a:tr>
              <a:tr h="320754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3pl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err="1" smtClean="0">
                          <a:cs typeface="+mj-cs"/>
                        </a:rPr>
                        <a:t>הומאן</a:t>
                      </a:r>
                      <a:endParaRPr lang="he-IL" sz="28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kern="1200" dirty="0" smtClean="0">
                          <a:cs typeface="+mj-cs"/>
                        </a:rPr>
                        <a:t>הם</a:t>
                      </a:r>
                      <a:endParaRPr lang="sk-SK" sz="2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495300" y="3475038"/>
            <a:ext cx="8229600" cy="244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Interrogative pronouns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659450"/>
              </p:ext>
            </p:extLst>
          </p:nvPr>
        </p:nvGraphicFramePr>
        <p:xfrm>
          <a:off x="4351147" y="3672840"/>
          <a:ext cx="3306951" cy="295656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102317"/>
                <a:gridCol w="1102317"/>
                <a:gridCol w="1102317"/>
              </a:tblGrid>
              <a:tr h="320754">
                <a:tc>
                  <a:txBody>
                    <a:bodyPr/>
                    <a:lstStyle/>
                    <a:p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Low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High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38852">
                <a:tc>
                  <a:txBody>
                    <a:bodyPr/>
                    <a:lstStyle/>
                    <a:p>
                      <a:pPr algn="l"/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what</a:t>
                      </a:r>
                      <a:endParaRPr lang="he-IL" sz="16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smtClean="0">
                          <a:cs typeface="+mj-cs"/>
                        </a:rPr>
                        <a:t>אש </a:t>
                      </a:r>
                      <a:endParaRPr lang="he-IL" sz="28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sk-SK" sz="2800" dirty="0">
                        <a:cs typeface="+mj-cs"/>
                      </a:endParaRPr>
                    </a:p>
                  </a:txBody>
                  <a:tcPr anchor="ctr"/>
                </a:tc>
              </a:tr>
              <a:tr h="320754">
                <a:tc>
                  <a:txBody>
                    <a:bodyPr/>
                    <a:lstStyle/>
                    <a:p>
                      <a:pPr algn="l"/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who</a:t>
                      </a:r>
                      <a:endParaRPr lang="he-IL" sz="16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smtClean="0">
                          <a:cs typeface="+mj-cs"/>
                        </a:rPr>
                        <a:t>אשכון </a:t>
                      </a:r>
                      <a:endParaRPr lang="he-IL" sz="28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sk-SK" sz="2800" dirty="0">
                        <a:cs typeface="+mj-cs"/>
                      </a:endParaRPr>
                    </a:p>
                  </a:txBody>
                  <a:tcPr anchor="ctr"/>
                </a:tc>
              </a:tr>
              <a:tr h="320754">
                <a:tc>
                  <a:txBody>
                    <a:bodyPr/>
                    <a:lstStyle/>
                    <a:p>
                      <a:pPr algn="l"/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why</a:t>
                      </a:r>
                      <a:endParaRPr lang="he-IL" sz="16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err="1" smtClean="0">
                          <a:cs typeface="+mj-cs"/>
                        </a:rPr>
                        <a:t>עלאש</a:t>
                      </a:r>
                      <a:r>
                        <a:rPr lang="he-IL" sz="2800" dirty="0" smtClean="0">
                          <a:cs typeface="+mj-cs"/>
                        </a:rPr>
                        <a:t> </a:t>
                      </a:r>
                      <a:endParaRPr lang="he-IL" sz="28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sk-SK" sz="2800" dirty="0">
                        <a:cs typeface="+mj-cs"/>
                      </a:endParaRPr>
                    </a:p>
                  </a:txBody>
                  <a:tcPr anchor="ctr"/>
                </a:tc>
              </a:tr>
              <a:tr h="320754">
                <a:tc>
                  <a:txBody>
                    <a:bodyPr/>
                    <a:lstStyle/>
                    <a:p>
                      <a:pPr algn="l"/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how</a:t>
                      </a:r>
                      <a:endParaRPr lang="he-IL" sz="16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err="1" smtClean="0">
                          <a:cs typeface="+mj-cs"/>
                        </a:rPr>
                        <a:t>כיפ'אש</a:t>
                      </a:r>
                      <a:r>
                        <a:rPr lang="he-IL" sz="2800" dirty="0" smtClean="0">
                          <a:cs typeface="+mj-cs"/>
                        </a:rPr>
                        <a:t> </a:t>
                      </a:r>
                      <a:endParaRPr lang="he-IL" sz="28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smtClean="0">
                          <a:cs typeface="+mj-cs"/>
                        </a:rPr>
                        <a:t>כיף</a:t>
                      </a:r>
                      <a:endParaRPr lang="sk-SK" sz="2800" dirty="0">
                        <a:cs typeface="+mj-cs"/>
                      </a:endParaRPr>
                    </a:p>
                  </a:txBody>
                  <a:tcPr anchor="ctr"/>
                </a:tc>
              </a:tr>
              <a:tr h="320754">
                <a:tc>
                  <a:txBody>
                    <a:bodyPr/>
                    <a:lstStyle/>
                    <a:p>
                      <a:pPr algn="l"/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how much</a:t>
                      </a:r>
                      <a:endParaRPr lang="he-IL" sz="16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err="1" smtClean="0">
                          <a:cs typeface="+mj-cs"/>
                        </a:rPr>
                        <a:t>קדדאש</a:t>
                      </a:r>
                      <a:endParaRPr lang="he-IL" sz="28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sk-SK" sz="2800" dirty="0">
                        <a:cs typeface="+mj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63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Varieties represented: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Verbs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189038"/>
            <a:ext cx="3552031" cy="1249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Verbal morphology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570098"/>
              </p:ext>
            </p:extLst>
          </p:nvPr>
        </p:nvGraphicFramePr>
        <p:xfrm>
          <a:off x="3810000" y="1432560"/>
          <a:ext cx="4419600" cy="204216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828800"/>
                <a:gridCol w="1295400"/>
                <a:gridCol w="1295400"/>
              </a:tblGrid>
              <a:tr h="320754">
                <a:tc>
                  <a:txBody>
                    <a:bodyPr/>
                    <a:lstStyle/>
                    <a:p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Low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High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2440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1SG.IMPF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smtClean="0">
                          <a:cs typeface="+mj-cs"/>
                        </a:rPr>
                        <a:t>נ-</a:t>
                      </a:r>
                      <a:endParaRPr lang="he-IL" sz="28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sk-SK" sz="2800" dirty="0">
                        <a:cs typeface="+mj-cs"/>
                      </a:endParaRPr>
                    </a:p>
                  </a:txBody>
                  <a:tcPr anchor="ctr"/>
                </a:tc>
              </a:tr>
              <a:tr h="320754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3PL.PERF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verba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tertiae</a:t>
                      </a:r>
                      <a:r>
                        <a:rPr lang="en-US" sz="180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i="1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infirmae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smtClean="0">
                          <a:cs typeface="+mj-cs"/>
                        </a:rPr>
                        <a:t>-יו</a:t>
                      </a:r>
                      <a:endParaRPr lang="he-IL" sz="28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sk-SK" sz="2800" dirty="0">
                        <a:cs typeface="+mj-cs"/>
                      </a:endParaRPr>
                    </a:p>
                  </a:txBody>
                  <a:tcPr anchor="ctr"/>
                </a:tc>
              </a:tr>
              <a:tr h="320754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IV</a:t>
                      </a:r>
                      <a:r>
                        <a:rPr lang="en-US" sz="1800" i="1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lang="en-US" sz="180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stem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e-IL" sz="28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aFʕaL</a:t>
                      </a:r>
                      <a:endParaRPr lang="sk-SK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694531" y="4038600"/>
            <a:ext cx="7687468" cy="461665"/>
            <a:chOff x="838200" y="2831068"/>
            <a:chExt cx="6934200" cy="461665"/>
          </a:xfrm>
        </p:grpSpPr>
        <p:sp>
          <p:nvSpPr>
            <p:cNvPr id="11" name="TextBox 10"/>
            <p:cNvSpPr txBox="1"/>
            <p:nvPr/>
          </p:nvSpPr>
          <p:spPr>
            <a:xfrm>
              <a:off x="4267200" y="2831068"/>
              <a:ext cx="3505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he-IL" sz="2400" dirty="0" smtClean="0">
                  <a:cs typeface="+mj-cs"/>
                </a:rPr>
                <a:t>"... </a:t>
              </a:r>
              <a:r>
                <a:rPr lang="he-IL" sz="2400" b="1" dirty="0" err="1" smtClean="0">
                  <a:cs typeface="+mj-cs"/>
                </a:rPr>
                <a:t>נחב</a:t>
              </a:r>
              <a:r>
                <a:rPr lang="he-IL" sz="2400" dirty="0" smtClean="0">
                  <a:cs typeface="+mj-cs"/>
                </a:rPr>
                <a:t> </a:t>
              </a:r>
              <a:r>
                <a:rPr lang="he-IL" sz="2400" b="1" dirty="0" err="1">
                  <a:cs typeface="+mj-cs"/>
                </a:rPr>
                <a:t>נרג'ע</a:t>
              </a:r>
              <a:r>
                <a:rPr lang="he-IL" sz="2400" dirty="0">
                  <a:cs typeface="+mj-cs"/>
                </a:rPr>
                <a:t> </a:t>
              </a:r>
              <a:r>
                <a:rPr lang="he-IL" sz="2400" dirty="0" smtClean="0">
                  <a:cs typeface="+mj-cs"/>
                </a:rPr>
                <a:t>לביתי."</a:t>
              </a:r>
              <a:endParaRPr lang="en-US" sz="2400" dirty="0">
                <a:cs typeface="+mj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8200" y="2831068"/>
              <a:ext cx="3505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sk-SK" dirty="0" smtClean="0">
                  <a:latin typeface="Times New Roman" pitchFamily="18" charset="0"/>
                  <a:cs typeface="Times New Roman" pitchFamily="18" charset="0"/>
                </a:rPr>
                <a:t>... I </a:t>
              </a:r>
              <a:r>
                <a:rPr lang="sk-SK" dirty="0" err="1" smtClean="0">
                  <a:latin typeface="Times New Roman" pitchFamily="18" charset="0"/>
                  <a:cs typeface="Times New Roman" pitchFamily="18" charset="0"/>
                </a:rPr>
                <a:t>want</a:t>
              </a:r>
              <a:r>
                <a:rPr lang="sk-SK" dirty="0" smtClean="0">
                  <a:latin typeface="Times New Roman" pitchFamily="18" charset="0"/>
                  <a:cs typeface="Times New Roman" pitchFamily="18" charset="0"/>
                </a:rPr>
                <a:t> to </a:t>
              </a:r>
              <a:r>
                <a:rPr lang="sk-SK" dirty="0" err="1" smtClean="0">
                  <a:latin typeface="Times New Roman" pitchFamily="18" charset="0"/>
                  <a:cs typeface="Times New Roman" pitchFamily="18" charset="0"/>
                </a:rPr>
                <a:t>return</a:t>
              </a:r>
              <a:r>
                <a:rPr lang="sk-SK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sk-SK" dirty="0" err="1" smtClean="0">
                  <a:latin typeface="Times New Roman" pitchFamily="18" charset="0"/>
                  <a:cs typeface="Times New Roman" pitchFamily="18" charset="0"/>
                </a:rPr>
                <a:t>home</a:t>
              </a:r>
              <a:r>
                <a:rPr lang="sk-SK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” </a:t>
              </a:r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(p. 28)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94530" y="4648202"/>
            <a:ext cx="7687469" cy="830997"/>
            <a:chOff x="838200" y="2831068"/>
            <a:chExt cx="6934200" cy="513292"/>
          </a:xfrm>
        </p:grpSpPr>
        <p:sp>
          <p:nvSpPr>
            <p:cNvPr id="14" name="TextBox 13"/>
            <p:cNvSpPr txBox="1"/>
            <p:nvPr/>
          </p:nvSpPr>
          <p:spPr>
            <a:xfrm>
              <a:off x="4060797" y="2831068"/>
              <a:ext cx="3711603" cy="513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he-IL" sz="2400" dirty="0" smtClean="0">
                  <a:cs typeface="+mj-cs"/>
                </a:rPr>
                <a:t>"</a:t>
              </a:r>
              <a:r>
                <a:rPr lang="he-IL" sz="2400" dirty="0" err="1" smtClean="0">
                  <a:cs typeface="+mj-cs"/>
                </a:rPr>
                <a:t>אתנאש</a:t>
              </a:r>
              <a:r>
                <a:rPr lang="he-IL" sz="2400" dirty="0" smtClean="0">
                  <a:cs typeface="+mj-cs"/>
                </a:rPr>
                <a:t> </a:t>
              </a:r>
              <a:r>
                <a:rPr lang="he-IL" sz="2400" dirty="0">
                  <a:cs typeface="+mj-cs"/>
                </a:rPr>
                <a:t>או </a:t>
              </a:r>
              <a:r>
                <a:rPr lang="he-IL" sz="2400" dirty="0" err="1">
                  <a:cs typeface="+mj-cs"/>
                </a:rPr>
                <a:t>כ'מסתאש</a:t>
              </a:r>
              <a:r>
                <a:rPr lang="he-IL" sz="2400" dirty="0">
                  <a:cs typeface="+mj-cs"/>
                </a:rPr>
                <a:t> אן </a:t>
              </a:r>
              <a:r>
                <a:rPr lang="he-IL" sz="2400" dirty="0" err="1">
                  <a:cs typeface="+mj-cs"/>
                </a:rPr>
                <a:t>ג'לסה</a:t>
              </a:r>
              <a:r>
                <a:rPr lang="he-IL" sz="2400" dirty="0">
                  <a:cs typeface="+mj-cs"/>
                </a:rPr>
                <a:t> </a:t>
              </a:r>
              <a:r>
                <a:rPr lang="he-IL" sz="2400" b="1" dirty="0" err="1">
                  <a:cs typeface="+mj-cs"/>
                </a:rPr>
                <a:t>יכפ'יו</a:t>
              </a:r>
              <a:r>
                <a:rPr lang="he-IL" sz="2400" dirty="0">
                  <a:cs typeface="+mj-cs"/>
                </a:rPr>
                <a:t> , </a:t>
              </a:r>
              <a:r>
                <a:rPr lang="he-IL" sz="2400" dirty="0" smtClean="0">
                  <a:cs typeface="+mj-cs"/>
                </a:rPr>
                <a:t>יא סתתי."</a:t>
              </a:r>
              <a:endParaRPr lang="en-US" sz="2400" dirty="0">
                <a:cs typeface="+mj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38200" y="2902515"/>
              <a:ext cx="3127371" cy="399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“Twelve or </a:t>
              </a:r>
              <a:r>
                <a:rPr lang="sk-SK" dirty="0" err="1" smtClean="0">
                  <a:latin typeface="Times New Roman" pitchFamily="18" charset="0"/>
                  <a:cs typeface="Times New Roman" pitchFamily="18" charset="0"/>
                </a:rPr>
                <a:t>fif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teen sessions will suffice, madam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.” 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(p. </a:t>
              </a:r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12)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56431" y="5638800"/>
            <a:ext cx="7725568" cy="830997"/>
            <a:chOff x="838200" y="2831068"/>
            <a:chExt cx="6934200" cy="830997"/>
          </a:xfrm>
        </p:grpSpPr>
        <p:sp>
          <p:nvSpPr>
            <p:cNvPr id="17" name="TextBox 16"/>
            <p:cNvSpPr txBox="1"/>
            <p:nvPr/>
          </p:nvSpPr>
          <p:spPr>
            <a:xfrm>
              <a:off x="4147495" y="2831068"/>
              <a:ext cx="362490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he-IL" sz="2400" dirty="0" smtClean="0">
                  <a:cs typeface="+mj-cs"/>
                </a:rPr>
                <a:t>"... בעד </a:t>
              </a:r>
              <a:r>
                <a:rPr lang="he-IL" sz="2400" dirty="0" err="1">
                  <a:cs typeface="+mj-cs"/>
                </a:rPr>
                <a:t>ופ'את</a:t>
              </a:r>
              <a:r>
                <a:rPr lang="he-IL" sz="2400" dirty="0">
                  <a:cs typeface="+mj-cs"/>
                </a:rPr>
                <a:t> </a:t>
              </a:r>
              <a:r>
                <a:rPr lang="he-IL" sz="2400" dirty="0" err="1">
                  <a:cs typeface="+mj-cs"/>
                </a:rPr>
                <a:t>ואלדהו</a:t>
              </a:r>
              <a:r>
                <a:rPr lang="he-IL" sz="2400" dirty="0">
                  <a:cs typeface="+mj-cs"/>
                </a:rPr>
                <a:t> </a:t>
              </a:r>
              <a:r>
                <a:rPr lang="he-IL" sz="2400" b="1" dirty="0" err="1">
                  <a:cs typeface="+mj-cs"/>
                </a:rPr>
                <a:t>אבקא</a:t>
              </a:r>
              <a:r>
                <a:rPr lang="he-IL" sz="2400" dirty="0">
                  <a:cs typeface="+mj-cs"/>
                </a:rPr>
                <a:t> להו </a:t>
              </a:r>
              <a:r>
                <a:rPr lang="he-IL" sz="2400" dirty="0" err="1">
                  <a:cs typeface="+mj-cs"/>
                </a:rPr>
                <a:t>בעדהו</a:t>
              </a:r>
              <a:r>
                <a:rPr lang="he-IL" sz="2400" dirty="0">
                  <a:cs typeface="+mj-cs"/>
                </a:rPr>
                <a:t> </a:t>
              </a:r>
              <a:r>
                <a:rPr lang="he-IL" sz="2400" dirty="0" err="1">
                  <a:cs typeface="+mj-cs"/>
                </a:rPr>
                <a:t>מאיתין</a:t>
              </a:r>
              <a:r>
                <a:rPr lang="he-IL" sz="2400" dirty="0">
                  <a:cs typeface="+mj-cs"/>
                </a:rPr>
                <a:t> אלף </a:t>
              </a:r>
              <a:r>
                <a:rPr lang="he-IL" sz="2400" dirty="0" err="1" smtClean="0">
                  <a:cs typeface="+mj-cs"/>
                </a:rPr>
                <a:t>פ'רנך</a:t>
              </a:r>
              <a:r>
                <a:rPr lang="he-IL" sz="2400" dirty="0" smtClean="0">
                  <a:cs typeface="+mj-cs"/>
                </a:rPr>
                <a:t> ..."</a:t>
              </a:r>
              <a:endParaRPr lang="en-US" sz="2400" dirty="0">
                <a:cs typeface="+mj-c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38200" y="2831068"/>
              <a:ext cx="314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“… after the death of his father, he left him 200.000 francs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…” 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(p. </a:t>
              </a:r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18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904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Varieties represented: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Verbs (cont.)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524000"/>
            <a:ext cx="3505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Verbal </a:t>
            </a:r>
            <a:r>
              <a:rPr lang="sk-SK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auxiliaries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761779"/>
              </p:ext>
            </p:extLst>
          </p:nvPr>
        </p:nvGraphicFramePr>
        <p:xfrm>
          <a:off x="3657600" y="1676400"/>
          <a:ext cx="4572000" cy="192024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524000"/>
                <a:gridCol w="1524000"/>
                <a:gridCol w="1524000"/>
              </a:tblGrid>
              <a:tr h="320754">
                <a:tc>
                  <a:txBody>
                    <a:bodyPr/>
                    <a:lstStyle/>
                    <a:p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Low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High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2440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PROG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err="1" smtClean="0">
                          <a:cs typeface="+mj-cs"/>
                        </a:rPr>
                        <a:t>קאעד</a:t>
                      </a:r>
                      <a:endParaRPr lang="he-IL" sz="28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sk-SK" sz="2800" dirty="0">
                        <a:cs typeface="+mj-cs"/>
                      </a:endParaRPr>
                    </a:p>
                  </a:txBody>
                  <a:tcPr anchor="ctr"/>
                </a:tc>
              </a:tr>
              <a:tr h="320754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CONT/DUR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smtClean="0">
                          <a:cs typeface="+mj-cs"/>
                        </a:rPr>
                        <a:t>באקי</a:t>
                      </a:r>
                      <a:endParaRPr lang="he-IL" sz="28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sk-SK" sz="2800" dirty="0">
                        <a:cs typeface="+mj-cs"/>
                      </a:endParaRPr>
                    </a:p>
                  </a:txBody>
                  <a:tcPr anchor="ctr"/>
                </a:tc>
              </a:tr>
              <a:tr h="320754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CONT/DUR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מאזאל</a:t>
                      </a:r>
                      <a:endParaRPr lang="he-IL" sz="28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sk-SK" sz="2800" dirty="0">
                        <a:cs typeface="+mj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694531" y="4038600"/>
            <a:ext cx="7687468" cy="492443"/>
            <a:chOff x="838200" y="2831068"/>
            <a:chExt cx="6934200" cy="492443"/>
          </a:xfrm>
        </p:grpSpPr>
        <p:sp>
          <p:nvSpPr>
            <p:cNvPr id="11" name="TextBox 10"/>
            <p:cNvSpPr txBox="1"/>
            <p:nvPr/>
          </p:nvSpPr>
          <p:spPr>
            <a:xfrm>
              <a:off x="4267200" y="2831068"/>
              <a:ext cx="35052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he-IL" sz="2600" dirty="0">
                  <a:cs typeface="+mj-cs"/>
                </a:rPr>
                <a:t>" </a:t>
              </a:r>
              <a:r>
                <a:rPr lang="he-IL" sz="2600" b="1" dirty="0" err="1">
                  <a:cs typeface="+mj-cs"/>
                </a:rPr>
                <a:t>קאעדה</a:t>
              </a:r>
              <a:r>
                <a:rPr lang="he-IL" sz="2600" dirty="0">
                  <a:cs typeface="+mj-cs"/>
                </a:rPr>
                <a:t> </a:t>
              </a:r>
              <a:r>
                <a:rPr lang="he-IL" sz="2600" dirty="0" err="1">
                  <a:cs typeface="+mj-cs"/>
                </a:rPr>
                <a:t>תסמע</a:t>
              </a:r>
              <a:r>
                <a:rPr lang="he-IL" sz="2600" dirty="0">
                  <a:cs typeface="+mj-cs"/>
                </a:rPr>
                <a:t> ?"</a:t>
              </a:r>
              <a:endParaRPr lang="en-US" sz="2600" dirty="0">
                <a:cs typeface="+mj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8200" y="2907268"/>
              <a:ext cx="3505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“Are you (f.) listening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?” 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(p. </a:t>
              </a:r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21)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94530" y="4800599"/>
            <a:ext cx="7687469" cy="492442"/>
            <a:chOff x="838200" y="2831068"/>
            <a:chExt cx="6934200" cy="304173"/>
          </a:xfrm>
        </p:grpSpPr>
        <p:sp>
          <p:nvSpPr>
            <p:cNvPr id="14" name="TextBox 13"/>
            <p:cNvSpPr txBox="1"/>
            <p:nvPr/>
          </p:nvSpPr>
          <p:spPr>
            <a:xfrm>
              <a:off x="4060797" y="2831068"/>
              <a:ext cx="3711603" cy="3041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he-IL" sz="2600" dirty="0">
                  <a:cs typeface="+mj-cs"/>
                </a:rPr>
                <a:t>"</a:t>
              </a:r>
              <a:r>
                <a:rPr lang="he-IL" sz="2600" b="1" dirty="0">
                  <a:cs typeface="+mj-cs"/>
                </a:rPr>
                <a:t>באקי</a:t>
              </a:r>
              <a:r>
                <a:rPr lang="he-IL" sz="2600" dirty="0">
                  <a:cs typeface="+mj-cs"/>
                </a:rPr>
                <a:t> </a:t>
              </a:r>
              <a:r>
                <a:rPr lang="he-IL" sz="2600" dirty="0" err="1">
                  <a:cs typeface="+mj-cs"/>
                </a:rPr>
                <a:t>נסתננה</a:t>
              </a:r>
              <a:r>
                <a:rPr lang="he-IL" sz="2600" dirty="0">
                  <a:cs typeface="+mj-cs"/>
                </a:rPr>
                <a:t> , </a:t>
              </a:r>
              <a:r>
                <a:rPr lang="he-IL" sz="2600" dirty="0" err="1">
                  <a:cs typeface="+mj-cs"/>
                </a:rPr>
                <a:t>נסתננה</a:t>
              </a:r>
              <a:r>
                <a:rPr lang="he-IL" sz="2600" dirty="0">
                  <a:cs typeface="+mj-cs"/>
                </a:rPr>
                <a:t> !"</a:t>
              </a:r>
              <a:endParaRPr lang="en-US" sz="2600" dirty="0">
                <a:cs typeface="+mj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38200" y="2838276"/>
              <a:ext cx="3127371" cy="2281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“I’m still waiting, waiting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!” 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(p. </a:t>
              </a:r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9)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56431" y="5525869"/>
            <a:ext cx="7725568" cy="646331"/>
            <a:chOff x="838200" y="2831068"/>
            <a:chExt cx="6934200" cy="646331"/>
          </a:xfrm>
        </p:grpSpPr>
        <p:sp>
          <p:nvSpPr>
            <p:cNvPr id="17" name="TextBox 16"/>
            <p:cNvSpPr txBox="1"/>
            <p:nvPr/>
          </p:nvSpPr>
          <p:spPr>
            <a:xfrm>
              <a:off x="3600339" y="2908756"/>
              <a:ext cx="4172061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he-IL" sz="2600" dirty="0">
                  <a:cs typeface="+mj-cs"/>
                </a:rPr>
                <a:t>"... </a:t>
              </a:r>
              <a:r>
                <a:rPr lang="he-IL" sz="2600" b="1" dirty="0" err="1">
                  <a:cs typeface="+mj-cs"/>
                </a:rPr>
                <a:t>מאזאלת</a:t>
              </a:r>
              <a:r>
                <a:rPr lang="he-IL" sz="2600" dirty="0">
                  <a:cs typeface="+mj-cs"/>
                </a:rPr>
                <a:t> </a:t>
              </a:r>
              <a:r>
                <a:rPr lang="he-IL" sz="2600" dirty="0" err="1">
                  <a:cs typeface="+mj-cs"/>
                </a:rPr>
                <a:t>לם</a:t>
              </a:r>
              <a:r>
                <a:rPr lang="he-IL" sz="2600" dirty="0">
                  <a:cs typeface="+mj-cs"/>
                </a:rPr>
                <a:t> נעלם אשכון </a:t>
              </a:r>
              <a:r>
                <a:rPr lang="he-IL" sz="2600" dirty="0" err="1">
                  <a:cs typeface="+mj-cs"/>
                </a:rPr>
                <a:t>מנהם</a:t>
              </a:r>
              <a:r>
                <a:rPr lang="he-IL" sz="2600" dirty="0">
                  <a:cs typeface="+mj-cs"/>
                </a:rPr>
                <a:t> </a:t>
              </a:r>
              <a:r>
                <a:rPr lang="he-IL" sz="2600" dirty="0" smtClean="0">
                  <a:cs typeface="+mj-cs"/>
                </a:rPr>
                <a:t>..."</a:t>
              </a:r>
              <a:endParaRPr lang="en-US" sz="2600" dirty="0">
                <a:cs typeface="+mj-c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38200" y="2831068"/>
              <a:ext cx="26253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“… I still don’t know any of them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…” 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(p. </a:t>
              </a:r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12)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530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153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Varieties represented: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Functional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words</a:t>
            </a:r>
            <a:endParaRPr lang="sk-SK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95300" y="1295400"/>
            <a:ext cx="1905000" cy="350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Conjunctions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356776"/>
              </p:ext>
            </p:extLst>
          </p:nvPr>
        </p:nvGraphicFramePr>
        <p:xfrm>
          <a:off x="2314576" y="1345208"/>
          <a:ext cx="6248399" cy="521208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442805"/>
                <a:gridCol w="1358231"/>
                <a:gridCol w="780363"/>
                <a:gridCol w="1766034"/>
                <a:gridCol w="900966"/>
              </a:tblGrid>
              <a:tr h="334465">
                <a:tc>
                  <a:txBody>
                    <a:bodyPr/>
                    <a:lstStyle/>
                    <a:p>
                      <a:endParaRPr lang="sk-SK" sz="1600" dirty="0">
                        <a:latin typeface="Times New Roman" pitchFamily="18" charset="0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+mj-cs"/>
                        </a:rPr>
                        <a:t>Low</a:t>
                      </a:r>
                      <a:endParaRPr lang="sk-SK" sz="1600" dirty="0">
                        <a:latin typeface="Times New Roman" pitchFamily="18" charset="0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+mj-cs"/>
                        </a:rPr>
                        <a:t>f</a:t>
                      </a:r>
                      <a:endParaRPr lang="sk-SK" sz="16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+mj-cs"/>
                        </a:rPr>
                        <a:t>High</a:t>
                      </a:r>
                      <a:endParaRPr lang="sk-SK" sz="1600" dirty="0">
                        <a:latin typeface="Times New Roman" pitchFamily="18" charset="0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f</a:t>
                      </a:r>
                      <a:endParaRPr lang="sk-SK" sz="1600" dirty="0">
                        <a:latin typeface="Times New Roman" pitchFamily="18" charset="0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470637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that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e-IL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אן</a:t>
                      </a:r>
                      <a:endParaRPr lang="sk-SK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85</a:t>
                      </a:r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470637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in order to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באש</a:t>
                      </a:r>
                      <a:endParaRPr lang="he-IL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107</a:t>
                      </a:r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לאן</a:t>
                      </a:r>
                      <a:endParaRPr lang="sk-SK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18</a:t>
                      </a:r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470637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if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6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לוכאן</a:t>
                      </a:r>
                      <a:endParaRPr lang="he-IL" sz="2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24</a:t>
                      </a:r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sk-SK" sz="2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470637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if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אידא</a:t>
                      </a:r>
                      <a:endParaRPr lang="he-IL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10</a:t>
                      </a:r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sk-SK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470637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despite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e-IL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עלא</a:t>
                      </a:r>
                      <a:r>
                        <a:rPr lang="en-US" sz="2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 </a:t>
                      </a:r>
                      <a:r>
                        <a:rPr lang="he-IL" sz="2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רג</a:t>
                      </a:r>
                      <a:r>
                        <a:rPr lang="he-IL" sz="2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\מן</a:t>
                      </a:r>
                      <a:endParaRPr lang="sk-SK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6</a:t>
                      </a:r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470637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except for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e-IL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אלא</a:t>
                      </a:r>
                      <a:endParaRPr lang="sk-SK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33</a:t>
                      </a:r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470637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when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e-IL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ענד </a:t>
                      </a:r>
                      <a:r>
                        <a:rPr lang="he-IL" sz="2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מא</a:t>
                      </a:r>
                      <a:endParaRPr lang="sk-SK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23</a:t>
                      </a:r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470637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however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e-IL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ואנמא</a:t>
                      </a:r>
                      <a:endParaRPr lang="sk-SK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11</a:t>
                      </a:r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470637">
                <a:tc>
                  <a:txBody>
                    <a:bodyPr/>
                    <a:lstStyle/>
                    <a:p>
                      <a:pPr algn="l"/>
                      <a:r>
                        <a:rPr lang="sk-SK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GEN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מתאע</a:t>
                      </a:r>
                      <a:endParaRPr lang="he-IL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54</a:t>
                      </a:r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sk-SK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470637">
                <a:tc>
                  <a:txBody>
                    <a:bodyPr/>
                    <a:lstStyle/>
                    <a:p>
                      <a:pPr algn="l"/>
                      <a:r>
                        <a:rPr lang="sk-SK" sz="1800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interrogative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e-IL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הל</a:t>
                      </a:r>
                      <a:endParaRPr lang="sk-SK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42</a:t>
                      </a:r>
                      <a:endParaRPr lang="sk-SK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428625" y="5562600"/>
            <a:ext cx="1905000" cy="7008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Particles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57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Varieties represented: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sage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885175"/>
              </p:ext>
            </p:extLst>
          </p:nvPr>
        </p:nvGraphicFramePr>
        <p:xfrm>
          <a:off x="1524000" y="1508760"/>
          <a:ext cx="6600031" cy="451104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447800"/>
                <a:gridCol w="1510866"/>
                <a:gridCol w="1156134"/>
                <a:gridCol w="1533564"/>
                <a:gridCol w="951667"/>
              </a:tblGrid>
              <a:tr h="361771">
                <a:tc>
                  <a:txBody>
                    <a:bodyPr/>
                    <a:lstStyle/>
                    <a:p>
                      <a:endParaRPr lang="sk-SK" dirty="0">
                        <a:latin typeface="Times New Roman" pitchFamily="18" charset="0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+mj-cs"/>
                        </a:rPr>
                        <a:t>Low</a:t>
                      </a:r>
                      <a:endParaRPr lang="sk-SK" dirty="0">
                        <a:latin typeface="Times New Roman" pitchFamily="18" charset="0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f</a:t>
                      </a:r>
                      <a:endParaRPr lang="sk-SK" sz="1800" b="1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itchFamily="18" charset="0"/>
                          <a:cs typeface="+mj-cs"/>
                        </a:rPr>
                        <a:t>High</a:t>
                      </a:r>
                      <a:endParaRPr lang="sk-SK" dirty="0">
                        <a:latin typeface="Times New Roman" pitchFamily="18" charset="0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f</a:t>
                      </a:r>
                      <a:endParaRPr lang="sk-SK" dirty="0">
                        <a:latin typeface="Times New Roman" pitchFamily="18" charset="0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509059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now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err="1" smtClean="0">
                          <a:cs typeface="+mj-cs"/>
                        </a:rPr>
                        <a:t>דלחין</a:t>
                      </a:r>
                      <a:endParaRPr lang="he-IL" sz="2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5</a:t>
                      </a:r>
                      <a:endParaRPr lang="sk-SK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smtClean="0">
                          <a:cs typeface="+mj-cs"/>
                        </a:rPr>
                        <a:t>אלאן</a:t>
                      </a:r>
                      <a:endParaRPr lang="sk-SK" sz="2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14</a:t>
                      </a:r>
                      <a:endParaRPr lang="sk-SK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509059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human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b="0" dirty="0" smtClean="0">
                          <a:cs typeface="+mj-cs"/>
                        </a:rPr>
                        <a:t>בנאדם</a:t>
                      </a:r>
                      <a:endParaRPr lang="he-IL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1</a:t>
                      </a:r>
                      <a:endParaRPr lang="sk-SK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אנסאן</a:t>
                      </a:r>
                      <a:endParaRPr lang="sk-SK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22</a:t>
                      </a:r>
                      <a:endParaRPr lang="sk-SK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509059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also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e-IL" sz="2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sk-SK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איצ'ן</a:t>
                      </a:r>
                      <a:endParaRPr lang="sk-SK" sz="2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7</a:t>
                      </a:r>
                      <a:endParaRPr lang="sk-SK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509059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there is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e-IL" sz="2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sk-SK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יוג'ד</a:t>
                      </a:r>
                      <a:endParaRPr lang="sk-SK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21</a:t>
                      </a:r>
                      <a:endParaRPr lang="sk-SK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509059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very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יאסר</a:t>
                      </a:r>
                      <a:endParaRPr lang="he-IL" sz="2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18</a:t>
                      </a:r>
                      <a:endParaRPr lang="sk-SK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sk-SK" sz="2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sk-SK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509059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[interjection]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תרא</a:t>
                      </a:r>
                      <a:endParaRPr lang="he-IL" sz="2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8</a:t>
                      </a:r>
                      <a:endParaRPr lang="sk-SK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sk-SK" sz="2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sk-SK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509059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see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שאף</a:t>
                      </a:r>
                      <a:endParaRPr lang="he-IL" sz="2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8</a:t>
                      </a:r>
                      <a:endParaRPr lang="sk-SK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רא</a:t>
                      </a:r>
                      <a:endParaRPr lang="sk-SK" sz="2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13</a:t>
                      </a:r>
                      <a:endParaRPr lang="sk-SK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  <a:tr h="509059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want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חב</a:t>
                      </a:r>
                      <a:endParaRPr lang="he-IL" sz="2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66</a:t>
                      </a:r>
                      <a:endParaRPr lang="sk-SK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אראד</a:t>
                      </a:r>
                      <a:endParaRPr lang="sk-SK" sz="2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8</a:t>
                      </a:r>
                      <a:endParaRPr lang="sk-SK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76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305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Varieties represented: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Judeo-Arabic register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28770"/>
              </p:ext>
            </p:extLst>
          </p:nvPr>
        </p:nvGraphicFramePr>
        <p:xfrm>
          <a:off x="652298" y="1600200"/>
          <a:ext cx="8110702" cy="1526478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879641"/>
                <a:gridCol w="1042875"/>
                <a:gridCol w="2314794"/>
                <a:gridCol w="968392"/>
                <a:gridCol w="1905000"/>
              </a:tblGrid>
              <a:tr h="368238">
                <a:tc>
                  <a:txBody>
                    <a:bodyPr/>
                    <a:lstStyle/>
                    <a:p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Low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High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JA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Relative pronoun/</a:t>
                      </a:r>
                    </a:p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conjunction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4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אללי</a:t>
                      </a:r>
                      <a:endParaRPr lang="he-IL" sz="24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400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אלד'י</a:t>
                      </a:r>
                      <a:r>
                        <a:rPr lang="he-IL" sz="24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/אלתי/</a:t>
                      </a:r>
                      <a:r>
                        <a:rPr lang="he-IL" sz="2400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איד'ין</a:t>
                      </a:r>
                      <a:endParaRPr lang="sk-SK" sz="24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אלדי</a:t>
                      </a:r>
                      <a:endParaRPr lang="sk-SK" sz="2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975" indent="0" algn="l"/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Blau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1980</a:t>
                      </a:r>
                      <a:r>
                        <a:rPr lang="en-US" sz="1400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241-244</a:t>
                      </a:r>
                      <a:endParaRPr lang="sk-SK" sz="1400" kern="1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l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obj.3sg.m</a:t>
                      </a:r>
                      <a:endParaRPr lang="he-IL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4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-ו</a:t>
                      </a:r>
                      <a:endParaRPr lang="he-IL" sz="24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4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-הו</a:t>
                      </a:r>
                      <a:r>
                        <a:rPr lang="he-IL" sz="240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 -הי</a:t>
                      </a:r>
                      <a:endParaRPr lang="sk-SK" sz="24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-הו</a:t>
                      </a:r>
                      <a:endParaRPr lang="sk-SK" sz="2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975" indent="0" algn="l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Blau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1980: 60</a:t>
                      </a:r>
                    </a:p>
                    <a:p>
                      <a:pPr marL="180975" indent="0" algn="l"/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Hary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1992: 272-273</a:t>
                      </a:r>
                      <a:endParaRPr lang="sk-SK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618332" y="3657600"/>
            <a:ext cx="7687469" cy="1349752"/>
            <a:chOff x="618332" y="4038600"/>
            <a:chExt cx="7687469" cy="1349752"/>
          </a:xfrm>
        </p:grpSpPr>
        <p:grpSp>
          <p:nvGrpSpPr>
            <p:cNvPr id="6" name="Group 5"/>
            <p:cNvGrpSpPr/>
            <p:nvPr/>
          </p:nvGrpSpPr>
          <p:grpSpPr>
            <a:xfrm>
              <a:off x="618333" y="4495800"/>
              <a:ext cx="7687468" cy="892552"/>
              <a:chOff x="838201" y="2831068"/>
              <a:chExt cx="6934200" cy="892552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4541929" y="2831068"/>
                <a:ext cx="323047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he-IL" sz="2600" dirty="0" smtClean="0">
                    <a:cs typeface="+mj-cs"/>
                  </a:rPr>
                  <a:t>"האדי </a:t>
                </a:r>
                <a:r>
                  <a:rPr lang="he-IL" sz="2600" dirty="0" err="1" smtClean="0">
                    <a:cs typeface="+mj-cs"/>
                  </a:rPr>
                  <a:t>כ'ראפ'ה</a:t>
                </a:r>
                <a:r>
                  <a:rPr lang="he-IL" sz="2600" dirty="0" smtClean="0">
                    <a:cs typeface="+mj-cs"/>
                  </a:rPr>
                  <a:t> </a:t>
                </a:r>
                <a:r>
                  <a:rPr lang="he-IL" sz="2600" b="1" dirty="0" err="1" smtClean="0">
                    <a:cs typeface="+mj-cs"/>
                  </a:rPr>
                  <a:t>אלדי</a:t>
                </a:r>
                <a:r>
                  <a:rPr lang="he-IL" sz="2600" dirty="0" smtClean="0">
                    <a:cs typeface="+mj-cs"/>
                  </a:rPr>
                  <a:t> מן עמרי </a:t>
                </a:r>
                <a:r>
                  <a:rPr lang="he-IL" sz="2600" dirty="0" err="1" smtClean="0">
                    <a:cs typeface="+mj-cs"/>
                  </a:rPr>
                  <a:t>מא</a:t>
                </a:r>
                <a:r>
                  <a:rPr lang="he-IL" sz="2600" dirty="0" smtClean="0">
                    <a:cs typeface="+mj-cs"/>
                  </a:rPr>
                  <a:t> </a:t>
                </a:r>
                <a:r>
                  <a:rPr lang="he-IL" sz="2600" dirty="0" err="1" smtClean="0">
                    <a:cs typeface="+mj-cs"/>
                  </a:rPr>
                  <a:t>סמעתהא</a:t>
                </a:r>
                <a:r>
                  <a:rPr lang="he-IL" sz="2600" dirty="0" smtClean="0">
                    <a:cs typeface="+mj-cs"/>
                  </a:rPr>
                  <a:t>!"</a:t>
                </a:r>
                <a:endParaRPr lang="en-US" sz="2600" dirty="0">
                  <a:cs typeface="+mj-cs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838201" y="2831068"/>
                <a:ext cx="281019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“This is a story I have never heard in my life!” </a:t>
                </a: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(p. 65)</a:t>
                </a:r>
                <a:endParaRPr lang="en-US" sz="1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618332" y="4038600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Relative pronoun</a:t>
              </a:r>
              <a:endParaRPr lang="sk-SK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97668" y="5142131"/>
            <a:ext cx="7687469" cy="1103531"/>
            <a:chOff x="618331" y="4038600"/>
            <a:chExt cx="7687469" cy="1103531"/>
          </a:xfrm>
        </p:grpSpPr>
        <p:grpSp>
          <p:nvGrpSpPr>
            <p:cNvPr id="11" name="Group 10"/>
            <p:cNvGrpSpPr/>
            <p:nvPr/>
          </p:nvGrpSpPr>
          <p:grpSpPr>
            <a:xfrm>
              <a:off x="618332" y="4495800"/>
              <a:ext cx="7687468" cy="646331"/>
              <a:chOff x="838200" y="2831068"/>
              <a:chExt cx="6934200" cy="646331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3804499" y="2831068"/>
                <a:ext cx="396790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he-IL" sz="2400" dirty="0" smtClean="0">
                    <a:cs typeface="+mj-cs"/>
                  </a:rPr>
                  <a:t>"</a:t>
                </a:r>
                <a:r>
                  <a:rPr lang="he-IL" sz="2400" dirty="0">
                    <a:cs typeface="+mj-cs"/>
                  </a:rPr>
                  <a:t>תחב תקול לי </a:t>
                </a:r>
                <a:r>
                  <a:rPr lang="he-IL" sz="2400" b="1" dirty="0" err="1">
                    <a:cs typeface="+mj-cs"/>
                  </a:rPr>
                  <a:t>אלדי</a:t>
                </a:r>
                <a:r>
                  <a:rPr lang="he-IL" sz="2400" dirty="0">
                    <a:cs typeface="+mj-cs"/>
                  </a:rPr>
                  <a:t> ענדהו אסם </a:t>
                </a:r>
                <a:r>
                  <a:rPr lang="he-IL" sz="2400" dirty="0" err="1">
                    <a:cs typeface="+mj-cs"/>
                  </a:rPr>
                  <a:t>רכיך</a:t>
                </a:r>
                <a:r>
                  <a:rPr lang="he-IL" sz="2400" dirty="0" smtClean="0">
                    <a:cs typeface="+mj-cs"/>
                  </a:rPr>
                  <a:t>!"</a:t>
                </a:r>
                <a:endParaRPr lang="en-US" sz="2400" dirty="0">
                  <a:cs typeface="+mj-cs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838200" y="2831068"/>
                <a:ext cx="27600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“Do you mean to tell me that he has a weak name!” </a:t>
                </a: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(p. 47)</a:t>
                </a:r>
                <a:endParaRPr lang="en-US" sz="1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618331" y="4038600"/>
              <a:ext cx="70985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Conjunction /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Complementizer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(Cohen 1975: 257-258, </a:t>
              </a:r>
              <a:r>
                <a:rPr lang="en-US" sz="1400" dirty="0" err="1" smtClean="0">
                  <a:latin typeface="Times New Roman" pitchFamily="18" charset="0"/>
                  <a:cs typeface="Times New Roman" pitchFamily="18" charset="0"/>
                </a:rPr>
                <a:t>Hary</a:t>
              </a:r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 2009: 242-243) </a:t>
              </a:r>
              <a:endParaRPr lang="sk-SK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745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Verbal negation</a:t>
            </a:r>
            <a:endParaRPr lang="sk-SK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043400"/>
              </p:ext>
            </p:extLst>
          </p:nvPr>
        </p:nvGraphicFramePr>
        <p:xfrm>
          <a:off x="1524000" y="1524000"/>
          <a:ext cx="6096000" cy="2438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2000"/>
                <a:gridCol w="2032000"/>
                <a:gridCol w="2032000"/>
              </a:tblGrid>
              <a:tr h="358179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Form</a:t>
                      </a:r>
                      <a:endParaRPr lang="sk-SK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sk-SK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Register</a:t>
                      </a:r>
                      <a:endParaRPr lang="sk-SK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7421">
                <a:tc>
                  <a:txBody>
                    <a:bodyPr/>
                    <a:lstStyle/>
                    <a:p>
                      <a:pPr algn="r"/>
                      <a:r>
                        <a:rPr lang="he-IL" sz="2800" dirty="0" smtClean="0">
                          <a:cs typeface="+mj-cs"/>
                        </a:rPr>
                        <a:t>לא</a:t>
                      </a:r>
                      <a:endParaRPr lang="sk-SK" sz="2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sk-SK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High</a:t>
                      </a:r>
                      <a:endParaRPr lang="sk-SK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7421">
                <a:tc>
                  <a:txBody>
                    <a:bodyPr/>
                    <a:lstStyle/>
                    <a:p>
                      <a:pPr algn="r"/>
                      <a:r>
                        <a:rPr lang="he-IL" sz="2800" dirty="0" err="1" smtClean="0">
                          <a:cs typeface="+mj-cs"/>
                        </a:rPr>
                        <a:t>מא</a:t>
                      </a:r>
                      <a:endParaRPr lang="sk-SK" sz="2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lang="sk-SK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Low</a:t>
                      </a:r>
                      <a:endParaRPr lang="sk-SK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7421">
                <a:tc>
                  <a:txBody>
                    <a:bodyPr/>
                    <a:lstStyle/>
                    <a:p>
                      <a:pPr algn="r"/>
                      <a:r>
                        <a:rPr lang="he-IL" sz="2800" dirty="0" err="1" smtClean="0">
                          <a:cs typeface="+mj-cs"/>
                        </a:rPr>
                        <a:t>לם</a:t>
                      </a:r>
                      <a:endParaRPr lang="sk-SK" sz="2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  <a:endParaRPr lang="sk-SK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JA</a:t>
                      </a:r>
                      <a:endParaRPr lang="sk-SK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7421">
                <a:tc>
                  <a:txBody>
                    <a:bodyPr/>
                    <a:lstStyle/>
                    <a:p>
                      <a:pPr algn="r"/>
                      <a:r>
                        <a:rPr lang="he-IL" sz="2800" dirty="0" smtClean="0">
                          <a:cs typeface="+mj-cs"/>
                        </a:rPr>
                        <a:t>ליס</a:t>
                      </a:r>
                      <a:endParaRPr lang="sk-SK" sz="2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sk-SK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JA</a:t>
                      </a:r>
                      <a:endParaRPr lang="sk-SK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23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latin typeface="Times New Roman" pitchFamily="18" charset="0"/>
                <a:cs typeface="+mj-cs"/>
              </a:rPr>
              <a:t>Verbal negation</a:t>
            </a:r>
            <a:r>
              <a:rPr lang="en-US" sz="3600" dirty="0" smtClean="0">
                <a:latin typeface="Times New Roman" pitchFamily="18" charset="0"/>
                <a:cs typeface="+mj-cs"/>
              </a:rPr>
              <a:t>: </a:t>
            </a:r>
            <a:r>
              <a:rPr lang="he-IL" sz="3600" dirty="0" smtClean="0">
                <a:cs typeface="+mj-cs"/>
              </a:rPr>
              <a:t>לא</a:t>
            </a:r>
            <a:endParaRPr lang="sk-SK" sz="3600" dirty="0">
              <a:latin typeface="Times New Roman" pitchFamily="18" charset="0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80971" y="4038600"/>
            <a:ext cx="82296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Char char="-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614688"/>
              </p:ext>
            </p:extLst>
          </p:nvPr>
        </p:nvGraphicFramePr>
        <p:xfrm>
          <a:off x="1524000" y="2057400"/>
          <a:ext cx="6096000" cy="94664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86200"/>
                <a:gridCol w="2209800"/>
              </a:tblGrid>
              <a:tr h="39171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Use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4930">
                <a:tc>
                  <a:txBody>
                    <a:bodyPr/>
                    <a:lstStyle/>
                    <a:p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לא</a:t>
                      </a: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 + imperfect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623210" y="4114800"/>
            <a:ext cx="7687468" cy="1200329"/>
            <a:chOff x="838200" y="2831068"/>
            <a:chExt cx="6934200" cy="1200329"/>
          </a:xfrm>
        </p:grpSpPr>
        <p:sp>
          <p:nvSpPr>
            <p:cNvPr id="11" name="TextBox 10"/>
            <p:cNvSpPr txBox="1"/>
            <p:nvPr/>
          </p:nvSpPr>
          <p:spPr>
            <a:xfrm>
              <a:off x="4267200" y="2831068"/>
              <a:ext cx="3505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he-IL" sz="2400" dirty="0" smtClean="0">
                  <a:solidFill>
                    <a:srgbClr val="000000"/>
                  </a:solidFill>
                  <a:latin typeface="Calibri"/>
                  <a:cs typeface="+mj-cs"/>
                </a:rPr>
                <a:t>"... </a:t>
              </a:r>
              <a:r>
                <a:rPr lang="he-IL" sz="2400" dirty="0" err="1" smtClean="0">
                  <a:solidFill>
                    <a:srgbClr val="000000"/>
                  </a:solidFill>
                  <a:latin typeface="Calibri"/>
                  <a:cs typeface="+mj-cs"/>
                </a:rPr>
                <a:t>ופ'י</a:t>
              </a:r>
              <a:r>
                <a:rPr lang="he-IL" sz="2400" dirty="0" smtClean="0">
                  <a:solidFill>
                    <a:srgbClr val="000000"/>
                  </a:solidFill>
                  <a:latin typeface="Calibri"/>
                  <a:cs typeface="+mj-cs"/>
                </a:rPr>
                <a:t> </a:t>
              </a:r>
              <a:r>
                <a:rPr lang="he-IL" sz="2400" dirty="0" err="1" smtClean="0">
                  <a:solidFill>
                    <a:srgbClr val="000000"/>
                  </a:solidFill>
                  <a:latin typeface="Calibri"/>
                  <a:cs typeface="+mj-cs"/>
                </a:rPr>
                <a:t>אלבאקי</a:t>
              </a:r>
              <a:r>
                <a:rPr lang="he-IL" sz="2400" dirty="0" smtClean="0">
                  <a:solidFill>
                    <a:srgbClr val="000000"/>
                  </a:solidFill>
                  <a:latin typeface="Calibri"/>
                  <a:cs typeface="+mj-cs"/>
                </a:rPr>
                <a:t> </a:t>
              </a:r>
              <a:r>
                <a:rPr lang="he-IL" sz="2400" dirty="0" err="1" smtClean="0">
                  <a:solidFill>
                    <a:srgbClr val="000000"/>
                  </a:solidFill>
                  <a:latin typeface="Calibri"/>
                  <a:cs typeface="+mj-cs"/>
                </a:rPr>
                <a:t>כאנו</a:t>
              </a:r>
              <a:r>
                <a:rPr lang="he-IL" sz="2400" dirty="0" smtClean="0">
                  <a:solidFill>
                    <a:srgbClr val="000000"/>
                  </a:solidFill>
                  <a:latin typeface="Calibri"/>
                  <a:cs typeface="+mj-cs"/>
                </a:rPr>
                <a:t> </a:t>
              </a:r>
              <a:r>
                <a:rPr lang="he-IL" sz="2400" dirty="0" err="1" smtClean="0">
                  <a:solidFill>
                    <a:srgbClr val="000000"/>
                  </a:solidFill>
                  <a:latin typeface="Calibri"/>
                  <a:cs typeface="+mj-cs"/>
                </a:rPr>
                <a:t>אעצ'ם</a:t>
              </a:r>
              <a:r>
                <a:rPr lang="he-IL" sz="2400" dirty="0" smtClean="0">
                  <a:solidFill>
                    <a:srgbClr val="000000"/>
                  </a:solidFill>
                  <a:latin typeface="Calibri"/>
                  <a:cs typeface="+mj-cs"/>
                </a:rPr>
                <a:t> </a:t>
              </a:r>
              <a:r>
                <a:rPr lang="he-IL" sz="2400" dirty="0" err="1" smtClean="0">
                  <a:solidFill>
                    <a:srgbClr val="000000"/>
                  </a:solidFill>
                  <a:latin typeface="Calibri"/>
                  <a:cs typeface="+mj-cs"/>
                </a:rPr>
                <a:t>אלג'הלא</a:t>
              </a:r>
              <a:r>
                <a:rPr lang="he-IL" sz="2400" dirty="0" smtClean="0">
                  <a:solidFill>
                    <a:srgbClr val="000000"/>
                  </a:solidFill>
                  <a:latin typeface="Calibri"/>
                  <a:cs typeface="+mj-cs"/>
                </a:rPr>
                <a:t> </a:t>
              </a:r>
              <a:r>
                <a:rPr lang="he-IL" sz="2400" b="1" dirty="0" smtClean="0">
                  <a:solidFill>
                    <a:srgbClr val="000000"/>
                  </a:solidFill>
                  <a:latin typeface="Calibri"/>
                  <a:cs typeface="+mj-cs"/>
                </a:rPr>
                <a:t>לא </a:t>
              </a:r>
              <a:r>
                <a:rPr lang="he-IL" sz="2400" dirty="0" smtClean="0">
                  <a:solidFill>
                    <a:srgbClr val="000000"/>
                  </a:solidFill>
                  <a:latin typeface="Calibri"/>
                  <a:cs typeface="+mj-cs"/>
                </a:rPr>
                <a:t>יקראו ו</a:t>
              </a:r>
              <a:r>
                <a:rPr lang="he-IL" sz="2400" b="1" dirty="0" smtClean="0">
                  <a:solidFill>
                    <a:srgbClr val="000000"/>
                  </a:solidFill>
                  <a:latin typeface="Calibri"/>
                  <a:cs typeface="+mj-cs"/>
                </a:rPr>
                <a:t>לא</a:t>
              </a:r>
              <a:r>
                <a:rPr lang="he-IL" sz="2400" dirty="0" smtClean="0">
                  <a:solidFill>
                    <a:srgbClr val="000000"/>
                  </a:solidFill>
                  <a:latin typeface="Calibri"/>
                  <a:cs typeface="+mj-cs"/>
                </a:rPr>
                <a:t> יכתבו ו</a:t>
              </a:r>
              <a:r>
                <a:rPr lang="he-IL" sz="2400" b="1" dirty="0" smtClean="0">
                  <a:solidFill>
                    <a:srgbClr val="000000"/>
                  </a:solidFill>
                  <a:latin typeface="Calibri"/>
                  <a:cs typeface="+mj-cs"/>
                </a:rPr>
                <a:t>לא</a:t>
              </a:r>
              <a:r>
                <a:rPr lang="he-IL" sz="2400" dirty="0" smtClean="0">
                  <a:solidFill>
                    <a:srgbClr val="000000"/>
                  </a:solidFill>
                  <a:latin typeface="Calibri"/>
                  <a:cs typeface="+mj-cs"/>
                </a:rPr>
                <a:t> </a:t>
              </a:r>
              <a:r>
                <a:rPr lang="he-IL" sz="2400" dirty="0" err="1" smtClean="0">
                  <a:solidFill>
                    <a:srgbClr val="000000"/>
                  </a:solidFill>
                  <a:latin typeface="Calibri"/>
                  <a:cs typeface="+mj-cs"/>
                </a:rPr>
                <a:t>יפ'המו</a:t>
              </a:r>
              <a:r>
                <a:rPr lang="he-IL" sz="2400" dirty="0" smtClean="0">
                  <a:solidFill>
                    <a:srgbClr val="000000"/>
                  </a:solidFill>
                  <a:latin typeface="Calibri"/>
                  <a:cs typeface="+mj-cs"/>
                </a:rPr>
                <a:t> שי מן </a:t>
              </a:r>
              <a:r>
                <a:rPr lang="he-IL" sz="2400" dirty="0" err="1" smtClean="0">
                  <a:solidFill>
                    <a:srgbClr val="000000"/>
                  </a:solidFill>
                  <a:latin typeface="Calibri"/>
                  <a:cs typeface="+mj-cs"/>
                </a:rPr>
                <a:t>האדו</a:t>
              </a:r>
              <a:r>
                <a:rPr lang="he-IL" sz="2400" dirty="0" smtClean="0">
                  <a:solidFill>
                    <a:srgbClr val="000000"/>
                  </a:solidFill>
                  <a:latin typeface="Calibri"/>
                  <a:cs typeface="+mj-cs"/>
                </a:rPr>
                <a:t> </a:t>
              </a:r>
              <a:r>
                <a:rPr lang="he-IL" sz="2400" dirty="0" err="1" smtClean="0">
                  <a:solidFill>
                    <a:srgbClr val="000000"/>
                  </a:solidFill>
                  <a:latin typeface="Calibri"/>
                  <a:cs typeface="+mj-cs"/>
                </a:rPr>
                <a:t>אלאומור</a:t>
              </a:r>
              <a:r>
                <a:rPr lang="he-IL" sz="2400" dirty="0" smtClean="0">
                  <a:cs typeface="+mj-cs"/>
                </a:rPr>
                <a:t>..."</a:t>
              </a:r>
              <a:endParaRPr lang="en-US" sz="2400" dirty="0">
                <a:cs typeface="+mj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8200" y="2831068"/>
              <a:ext cx="3505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sk-SK" dirty="0" smtClean="0">
                  <a:latin typeface="Times New Roman" pitchFamily="18" charset="0"/>
                  <a:cs typeface="Times New Roman" pitchFamily="18" charset="0"/>
                </a:rPr>
                <a:t>...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And the was is the most ignorant who do not read, do not write and do not understand anything of these matters …” (p. 3)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727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458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Šarḥ</a:t>
            </a:r>
            <a:endParaRPr lang="sk-SK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5300" y="1306802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95300" y="2383608"/>
            <a:ext cx="8229600" cy="1566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“The </a:t>
            </a:r>
            <a:r>
              <a:rPr lang="sk-SK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arḥ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a genre composed of literal translations of Jewish religious sacred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texts from Hebrew into Judeo-Arabic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Hary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2009:30)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85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Verbal negation:</a:t>
            </a:r>
            <a:r>
              <a:rPr lang="en-US" sz="3600" dirty="0" smtClean="0">
                <a:latin typeface="Times New Roman" pitchFamily="18" charset="0"/>
                <a:cs typeface="+mj-cs"/>
              </a:rPr>
              <a:t> </a:t>
            </a:r>
            <a:r>
              <a:rPr lang="he-IL" sz="3600" dirty="0" err="1" smtClean="0">
                <a:cs typeface="+mj-cs"/>
              </a:rPr>
              <a:t>מא</a:t>
            </a:r>
            <a:r>
              <a:rPr lang="en-US" sz="3600" dirty="0" smtClean="0">
                <a:latin typeface="Times New Roman" pitchFamily="18" charset="0"/>
                <a:cs typeface="+mj-cs"/>
              </a:rPr>
              <a:t> </a:t>
            </a:r>
            <a:endParaRPr lang="sk-SK" sz="3600" dirty="0">
              <a:latin typeface="Times New Roman" pitchFamily="18" charset="0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80971" y="4038600"/>
            <a:ext cx="82296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Char char="-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382097"/>
              </p:ext>
            </p:extLst>
          </p:nvPr>
        </p:nvGraphicFramePr>
        <p:xfrm>
          <a:off x="1524000" y="1447800"/>
          <a:ext cx="6096000" cy="26114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/>
                <a:gridCol w="3048000"/>
              </a:tblGrid>
              <a:tr h="39171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Use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4930">
                <a:tc>
                  <a:txBody>
                    <a:bodyPr/>
                    <a:lstStyle/>
                    <a:p>
                      <a:r>
                        <a:rPr lang="he-IL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מא</a:t>
                      </a: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 + perfect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4930">
                <a:tc>
                  <a:txBody>
                    <a:bodyPr/>
                    <a:lstStyle/>
                    <a:p>
                      <a:r>
                        <a:rPr lang="he-IL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מא</a:t>
                      </a: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 + imperfect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4930">
                <a:tc>
                  <a:txBody>
                    <a:bodyPr/>
                    <a:lstStyle/>
                    <a:p>
                      <a:r>
                        <a:rPr lang="he-IL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מא</a:t>
                      </a: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 + </a:t>
                      </a:r>
                      <a:r>
                        <a:rPr lang="en-US" sz="2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pseudoverb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4930">
                <a:tc>
                  <a:txBody>
                    <a:bodyPr/>
                    <a:lstStyle/>
                    <a:p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existential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524000" y="4224010"/>
            <a:ext cx="198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 smtClean="0">
                <a:cs typeface="+mj-cs"/>
              </a:rPr>
              <a:t>:</a:t>
            </a:r>
            <a:r>
              <a:rPr lang="he-IL" sz="2800" dirty="0" err="1" smtClean="0">
                <a:cs typeface="+mj-cs"/>
              </a:rPr>
              <a:t>מא</a:t>
            </a:r>
            <a:r>
              <a:rPr lang="he-IL" sz="2800" dirty="0" smtClean="0">
                <a:cs typeface="+mj-cs"/>
              </a:rPr>
              <a:t> + שי</a:t>
            </a:r>
            <a:endParaRPr lang="en-US" sz="2800" dirty="0" smtClean="0"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207584"/>
              </p:ext>
            </p:extLst>
          </p:nvPr>
        </p:nvGraphicFramePr>
        <p:xfrm>
          <a:off x="4419600" y="4267200"/>
          <a:ext cx="3124200" cy="2270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24200"/>
              </a:tblGrid>
              <a:tr h="20955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 err="1">
                          <a:effectLst/>
                          <a:cs typeface="+mj-cs"/>
                        </a:rPr>
                        <a:t>מא</a:t>
                      </a:r>
                      <a:r>
                        <a:rPr lang="he-IL" sz="1800" u="none" strike="noStrike" dirty="0">
                          <a:effectLst/>
                          <a:cs typeface="+mj-cs"/>
                        </a:rPr>
                        <a:t> כאנשי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+mj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 err="1">
                          <a:effectLst/>
                          <a:cs typeface="+mj-cs"/>
                        </a:rPr>
                        <a:t>מא</a:t>
                      </a:r>
                      <a:r>
                        <a:rPr lang="he-IL" sz="1800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he-IL" sz="1800" u="none" strike="noStrike" dirty="0" err="1">
                          <a:effectLst/>
                          <a:cs typeface="+mj-cs"/>
                        </a:rPr>
                        <a:t>יאכלשי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+mj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 err="1">
                          <a:effectLst/>
                          <a:cs typeface="+mj-cs"/>
                        </a:rPr>
                        <a:t>מא</a:t>
                      </a:r>
                      <a:r>
                        <a:rPr lang="he-IL" sz="1800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he-IL" sz="1800" u="none" strike="noStrike" dirty="0" err="1">
                          <a:effectLst/>
                          <a:cs typeface="+mj-cs"/>
                        </a:rPr>
                        <a:t>קצצרשי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+mj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 err="1">
                          <a:effectLst/>
                          <a:cs typeface="+mj-cs"/>
                        </a:rPr>
                        <a:t>מא</a:t>
                      </a:r>
                      <a:r>
                        <a:rPr lang="he-IL" sz="1800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he-IL" sz="1800" u="none" strike="noStrike" dirty="0" err="1">
                          <a:effectLst/>
                          <a:cs typeface="+mj-cs"/>
                        </a:rPr>
                        <a:t>יסאלשי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+mj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 err="1">
                          <a:effectLst/>
                          <a:cs typeface="+mj-cs"/>
                        </a:rPr>
                        <a:t>מא</a:t>
                      </a:r>
                      <a:r>
                        <a:rPr lang="he-IL" sz="1800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he-IL" sz="1800" u="none" strike="noStrike" dirty="0" err="1">
                          <a:effectLst/>
                          <a:cs typeface="+mj-cs"/>
                        </a:rPr>
                        <a:t>תממאשי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+mj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 err="1">
                          <a:effectLst/>
                          <a:cs typeface="+mj-cs"/>
                        </a:rPr>
                        <a:t>מא</a:t>
                      </a:r>
                      <a:r>
                        <a:rPr lang="he-IL" sz="1800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he-IL" sz="1800" u="none" strike="noStrike" dirty="0" err="1">
                          <a:effectLst/>
                          <a:cs typeface="+mj-cs"/>
                        </a:rPr>
                        <a:t>תזידשי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+mj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 err="1">
                          <a:effectLst/>
                          <a:cs typeface="+mj-cs"/>
                        </a:rPr>
                        <a:t>מא</a:t>
                      </a:r>
                      <a:r>
                        <a:rPr lang="he-IL" sz="1800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he-IL" sz="1800" u="none" strike="noStrike" dirty="0" err="1">
                          <a:effectLst/>
                          <a:cs typeface="+mj-cs"/>
                        </a:rPr>
                        <a:t>ג'בנישי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+mj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 err="1">
                          <a:effectLst/>
                          <a:cs typeface="+mj-cs"/>
                        </a:rPr>
                        <a:t>ומא</a:t>
                      </a:r>
                      <a:r>
                        <a:rPr lang="he-IL" sz="1800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he-IL" sz="1800" u="none" strike="noStrike" dirty="0" err="1">
                          <a:effectLst/>
                          <a:cs typeface="+mj-cs"/>
                        </a:rPr>
                        <a:t>כננאשי</a:t>
                      </a:r>
                      <a:r>
                        <a:rPr lang="he-IL" sz="1800" u="none" strike="noStrike" dirty="0">
                          <a:effectLst/>
                          <a:cs typeface="+mj-cs"/>
                        </a:rPr>
                        <a:t>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+mj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86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Verbal negation:</a:t>
            </a:r>
            <a:r>
              <a:rPr lang="en-US" sz="3600" dirty="0" smtClean="0">
                <a:latin typeface="Times New Roman" pitchFamily="18" charset="0"/>
                <a:cs typeface="+mj-cs"/>
              </a:rPr>
              <a:t> </a:t>
            </a:r>
            <a:r>
              <a:rPr lang="he-IL" sz="3600" dirty="0" err="1" smtClean="0">
                <a:cs typeface="+mj-cs"/>
              </a:rPr>
              <a:t>לם</a:t>
            </a:r>
            <a:r>
              <a:rPr lang="en-US" sz="3600" dirty="0" smtClean="0">
                <a:latin typeface="Times New Roman" pitchFamily="18" charset="0"/>
                <a:cs typeface="+mj-cs"/>
              </a:rPr>
              <a:t> </a:t>
            </a:r>
            <a:endParaRPr lang="sk-SK" sz="3600" dirty="0">
              <a:latin typeface="Times New Roman" pitchFamily="18" charset="0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80971" y="45720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Char char="-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535682"/>
              </p:ext>
            </p:extLst>
          </p:nvPr>
        </p:nvGraphicFramePr>
        <p:xfrm>
          <a:off x="1524000" y="1427164"/>
          <a:ext cx="6096000" cy="31448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10000"/>
                <a:gridCol w="2286000"/>
              </a:tblGrid>
              <a:tr h="38905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Use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1157">
                <a:tc>
                  <a:txBody>
                    <a:bodyPr/>
                    <a:lstStyle/>
                    <a:p>
                      <a:r>
                        <a:rPr lang="he-IL" sz="2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לם</a:t>
                      </a: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 perfect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1157">
                <a:tc>
                  <a:txBody>
                    <a:bodyPr/>
                    <a:lstStyle/>
                    <a:p>
                      <a:r>
                        <a:rPr lang="he-IL" sz="2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לם</a:t>
                      </a: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 imperfect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1157">
                <a:tc>
                  <a:txBody>
                    <a:bodyPr/>
                    <a:lstStyle/>
                    <a:p>
                      <a:r>
                        <a:rPr lang="he-IL" sz="2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לם</a:t>
                      </a: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 </a:t>
                      </a:r>
                      <a:r>
                        <a:rPr lang="en-US" sz="2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pseudoverb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11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לם</a:t>
                      </a: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in nominal sentences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1157">
                <a:tc gridSpan="2"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Blau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1980:142)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2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580971" y="5486400"/>
            <a:ext cx="7725568" cy="400110"/>
            <a:chOff x="838200" y="2831068"/>
            <a:chExt cx="6934200" cy="400110"/>
          </a:xfrm>
        </p:grpSpPr>
        <p:sp>
          <p:nvSpPr>
            <p:cNvPr id="10" name="TextBox 9"/>
            <p:cNvSpPr txBox="1"/>
            <p:nvPr/>
          </p:nvSpPr>
          <p:spPr>
            <a:xfrm>
              <a:off x="4147495" y="2831068"/>
              <a:ext cx="36249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he-IL" sz="2000" dirty="0" smtClean="0">
                  <a:cs typeface="+mj-cs"/>
                </a:rPr>
                <a:t>"</a:t>
              </a:r>
              <a:r>
                <a:rPr lang="he-IL" sz="2000" b="1" dirty="0" err="1" smtClean="0">
                  <a:cs typeface="+mj-cs"/>
                </a:rPr>
                <a:t>לם</a:t>
              </a:r>
              <a:r>
                <a:rPr lang="he-IL" sz="2000" dirty="0" smtClean="0">
                  <a:cs typeface="+mj-cs"/>
                </a:rPr>
                <a:t> </a:t>
              </a:r>
              <a:r>
                <a:rPr lang="he-IL" sz="2000" b="1" dirty="0" err="1">
                  <a:cs typeface="+mj-cs"/>
                </a:rPr>
                <a:t>תנסא</a:t>
              </a:r>
              <a:r>
                <a:rPr lang="he-IL" sz="2000" dirty="0">
                  <a:cs typeface="+mj-cs"/>
                </a:rPr>
                <a:t> </a:t>
              </a:r>
              <a:r>
                <a:rPr lang="he-IL" sz="2000" dirty="0" err="1">
                  <a:cs typeface="+mj-cs"/>
                </a:rPr>
                <a:t>אלאדריס</a:t>
              </a:r>
              <a:r>
                <a:rPr lang="he-IL" sz="2000" dirty="0">
                  <a:cs typeface="+mj-cs"/>
                </a:rPr>
                <a:t> </a:t>
              </a:r>
              <a:r>
                <a:rPr lang="he-IL" sz="2000" dirty="0" err="1" smtClean="0">
                  <a:cs typeface="+mj-cs"/>
                </a:rPr>
                <a:t>מתאעי</a:t>
              </a:r>
              <a:r>
                <a:rPr lang="he-IL" sz="2000" dirty="0" smtClean="0">
                  <a:cs typeface="+mj-cs"/>
                </a:rPr>
                <a:t> ..."</a:t>
              </a:r>
              <a:endParaRPr lang="en-US" sz="2000" dirty="0">
                <a:cs typeface="+mj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38200" y="2831068"/>
              <a:ext cx="3856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“Don’t forget my address…” 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(p. </a:t>
              </a:r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13)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80971" y="4876800"/>
            <a:ext cx="7725568" cy="400110"/>
            <a:chOff x="838200" y="2831068"/>
            <a:chExt cx="6934200" cy="400110"/>
          </a:xfrm>
        </p:grpSpPr>
        <p:sp>
          <p:nvSpPr>
            <p:cNvPr id="17" name="TextBox 16"/>
            <p:cNvSpPr txBox="1"/>
            <p:nvPr/>
          </p:nvSpPr>
          <p:spPr>
            <a:xfrm>
              <a:off x="4147495" y="2831068"/>
              <a:ext cx="36249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he-IL" sz="2000" dirty="0" smtClean="0">
                  <a:cs typeface="+mj-cs"/>
                </a:rPr>
                <a:t>"</a:t>
              </a:r>
              <a:r>
                <a:rPr lang="he-IL" sz="2000" dirty="0">
                  <a:cs typeface="+mj-cs"/>
                </a:rPr>
                <a:t>אנא </a:t>
              </a:r>
              <a:r>
                <a:rPr lang="he-IL" sz="2000" b="1" dirty="0" err="1">
                  <a:cs typeface="+mj-cs"/>
                </a:rPr>
                <a:t>לם</a:t>
              </a:r>
              <a:r>
                <a:rPr lang="he-IL" sz="2000" dirty="0">
                  <a:cs typeface="+mj-cs"/>
                </a:rPr>
                <a:t> </a:t>
              </a:r>
              <a:r>
                <a:rPr lang="he-IL" sz="2000" b="1" dirty="0">
                  <a:cs typeface="+mj-cs"/>
                </a:rPr>
                <a:t>קלת</a:t>
              </a:r>
              <a:r>
                <a:rPr lang="he-IL" sz="2000" dirty="0">
                  <a:cs typeface="+mj-cs"/>
                </a:rPr>
                <a:t> </a:t>
              </a:r>
              <a:r>
                <a:rPr lang="he-IL" sz="2000" dirty="0" err="1" smtClean="0">
                  <a:cs typeface="+mj-cs"/>
                </a:rPr>
                <a:t>האדא</a:t>
              </a:r>
              <a:r>
                <a:rPr lang="he-IL" sz="2000" dirty="0" smtClean="0">
                  <a:cs typeface="+mj-cs"/>
                </a:rPr>
                <a:t> ..."</a:t>
              </a:r>
              <a:endParaRPr lang="en-US" sz="2000" dirty="0">
                <a:cs typeface="+mj-c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38200" y="2831068"/>
              <a:ext cx="3856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“I didn’t say that…” 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(p. </a:t>
              </a:r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43)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461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Verbal negation:</a:t>
            </a:r>
            <a:r>
              <a:rPr lang="en-US" sz="3600" dirty="0" smtClean="0">
                <a:latin typeface="Times New Roman" pitchFamily="18" charset="0"/>
                <a:cs typeface="+mj-cs"/>
              </a:rPr>
              <a:t> </a:t>
            </a:r>
            <a:r>
              <a:rPr lang="he-IL" sz="3600" dirty="0" smtClean="0">
                <a:cs typeface="+mj-cs"/>
              </a:rPr>
              <a:t>ליס</a:t>
            </a:r>
            <a:r>
              <a:rPr lang="en-US" sz="3600" dirty="0" smtClean="0">
                <a:latin typeface="Times New Roman" pitchFamily="18" charset="0"/>
                <a:cs typeface="+mj-cs"/>
              </a:rPr>
              <a:t> </a:t>
            </a:r>
            <a:endParaRPr lang="sk-SK" sz="3600" dirty="0">
              <a:latin typeface="Times New Roman" pitchFamily="18" charset="0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958440"/>
              </p:ext>
            </p:extLst>
          </p:nvPr>
        </p:nvGraphicFramePr>
        <p:xfrm>
          <a:off x="1524000" y="1427164"/>
          <a:ext cx="6096000" cy="316636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10000"/>
                <a:gridCol w="2286000"/>
              </a:tblGrid>
              <a:tr h="39171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Use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4930">
                <a:tc>
                  <a:txBody>
                    <a:bodyPr/>
                    <a:lstStyle/>
                    <a:p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ליס</a:t>
                      </a: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+ perfect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he-IL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4930">
                <a:tc>
                  <a:txBody>
                    <a:bodyPr/>
                    <a:lstStyle/>
                    <a:p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ליס</a:t>
                      </a: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+ imperfect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he-IL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4930">
                <a:tc>
                  <a:txBody>
                    <a:bodyPr/>
                    <a:lstStyle/>
                    <a:p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ליס</a:t>
                      </a: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+ </a:t>
                      </a:r>
                      <a:r>
                        <a:rPr lang="en-US" sz="2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pseudoverb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49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 ליס</a:t>
                      </a: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j-cs"/>
                        </a:rPr>
                        <a:t>in nominal sentences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4930">
                <a:tc gridSpan="2"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Blau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1980:142-143)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580971" y="4953000"/>
            <a:ext cx="7725568" cy="400110"/>
            <a:chOff x="838200" y="2831068"/>
            <a:chExt cx="6934200" cy="400110"/>
          </a:xfrm>
        </p:grpSpPr>
        <p:sp>
          <p:nvSpPr>
            <p:cNvPr id="8" name="TextBox 7"/>
            <p:cNvSpPr txBox="1"/>
            <p:nvPr/>
          </p:nvSpPr>
          <p:spPr>
            <a:xfrm>
              <a:off x="4830775" y="2831068"/>
              <a:ext cx="29416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he-IL" sz="2000" dirty="0" smtClean="0">
                  <a:cs typeface="+mj-cs"/>
                </a:rPr>
                <a:t>"...</a:t>
              </a:r>
              <a:r>
                <a:rPr lang="he-IL" sz="2000" dirty="0">
                  <a:cs typeface="+mj-cs"/>
                </a:rPr>
                <a:t> אנא </a:t>
              </a:r>
              <a:r>
                <a:rPr lang="he-IL" sz="2000" b="1" dirty="0">
                  <a:cs typeface="+mj-cs"/>
                </a:rPr>
                <a:t>ליס </a:t>
              </a:r>
              <a:r>
                <a:rPr lang="he-IL" sz="2000" b="1" dirty="0" err="1" smtClean="0">
                  <a:cs typeface="+mj-cs"/>
                </a:rPr>
                <a:t>ג'ית</a:t>
              </a:r>
              <a:r>
                <a:rPr lang="he-IL" sz="2000" dirty="0" smtClean="0">
                  <a:cs typeface="+mj-cs"/>
                </a:rPr>
                <a:t> </a:t>
              </a:r>
              <a:r>
                <a:rPr lang="he-IL" sz="2000" dirty="0">
                  <a:cs typeface="+mj-cs"/>
                </a:rPr>
                <a:t>עלא </a:t>
              </a:r>
              <a:r>
                <a:rPr lang="he-IL" sz="2000" dirty="0" err="1" smtClean="0">
                  <a:cs typeface="+mj-cs"/>
                </a:rPr>
                <a:t>האדא</a:t>
              </a:r>
              <a:r>
                <a:rPr lang="he-IL" sz="2000" dirty="0" smtClean="0">
                  <a:cs typeface="+mj-cs"/>
                </a:rPr>
                <a:t> ..."</a:t>
              </a:r>
              <a:endParaRPr lang="en-US" sz="2000" dirty="0">
                <a:cs typeface="+mj-cs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38200" y="2831068"/>
              <a:ext cx="3856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“I didn’t come here because of this…” 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(p. </a:t>
              </a:r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12)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13628" y="5579347"/>
            <a:ext cx="7725568" cy="400110"/>
            <a:chOff x="838200" y="2831068"/>
            <a:chExt cx="6934200" cy="400110"/>
          </a:xfrm>
        </p:grpSpPr>
        <p:sp>
          <p:nvSpPr>
            <p:cNvPr id="11" name="TextBox 10"/>
            <p:cNvSpPr txBox="1"/>
            <p:nvPr/>
          </p:nvSpPr>
          <p:spPr>
            <a:xfrm>
              <a:off x="4147495" y="2831068"/>
              <a:ext cx="36249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he-IL" sz="2000" dirty="0" smtClean="0">
                  <a:cs typeface="+mj-cs"/>
                </a:rPr>
                <a:t>"הל </a:t>
              </a:r>
              <a:r>
                <a:rPr lang="he-IL" sz="2000" b="1" dirty="0">
                  <a:cs typeface="+mj-cs"/>
                </a:rPr>
                <a:t>ליס תעלם </a:t>
              </a:r>
              <a:r>
                <a:rPr lang="he-IL" sz="2000" dirty="0" err="1">
                  <a:cs typeface="+mj-cs"/>
                </a:rPr>
                <a:t>במא</a:t>
              </a:r>
              <a:r>
                <a:rPr lang="he-IL" sz="2000" dirty="0">
                  <a:cs typeface="+mj-cs"/>
                </a:rPr>
                <a:t> </a:t>
              </a:r>
              <a:r>
                <a:rPr lang="he-IL" sz="2000" dirty="0" err="1">
                  <a:cs typeface="+mj-cs"/>
                </a:rPr>
                <a:t>וקע</a:t>
              </a:r>
              <a:r>
                <a:rPr lang="he-IL" sz="2000" dirty="0" smtClean="0">
                  <a:cs typeface="+mj-cs"/>
                </a:rPr>
                <a:t>?"</a:t>
              </a:r>
              <a:endParaRPr lang="en-US" sz="2000" dirty="0">
                <a:cs typeface="+mj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8200" y="2831068"/>
              <a:ext cx="3856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sk-SK" dirty="0" smtClean="0">
                  <a:latin typeface="Times New Roman" pitchFamily="18" charset="0"/>
                  <a:cs typeface="Times New Roman" pitchFamily="18" charset="0"/>
                </a:rPr>
                <a:t>Don</a:t>
              </a:r>
              <a:r>
                <a:rPr lang="mt-MT" dirty="0" smtClean="0">
                  <a:latin typeface="Times New Roman" pitchFamily="18" charset="0"/>
                  <a:cs typeface="Times New Roman" pitchFamily="18" charset="0"/>
                </a:rPr>
                <a:t>’t you know what happened?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” 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(p. </a:t>
              </a:r>
              <a:r>
                <a:rPr lang="sk-SK" sz="1400" dirty="0" smtClean="0">
                  <a:latin typeface="Times New Roman" pitchFamily="18" charset="0"/>
                  <a:cs typeface="Times New Roman" pitchFamily="18" charset="0"/>
                </a:rPr>
                <a:t>51</a:t>
              </a:r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680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3600" dirty="0">
                <a:latin typeface="Times New Roman" pitchFamily="18" charset="0"/>
                <a:cs typeface="Times New Roman" pitchFamily="18" charset="0"/>
              </a:rPr>
              <a:t>ליס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pseudoverb</a:t>
            </a:r>
            <a:endParaRPr lang="sk-SK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15488"/>
              </p:ext>
            </p:extLst>
          </p:nvPr>
        </p:nvGraphicFramePr>
        <p:xfrm>
          <a:off x="1524000" y="1318056"/>
          <a:ext cx="6096000" cy="297276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/>
                <a:gridCol w="3048000"/>
              </a:tblGrid>
              <a:tr h="3716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Form</a:t>
                      </a:r>
                      <a:endParaRPr lang="sk-SK" sz="1800" b="1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Frequency</a:t>
                      </a:r>
                      <a:endParaRPr lang="sk-SK" sz="1800" b="1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942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cs typeface="+mj-cs"/>
                        </a:rPr>
                        <a:t>ליסהו</a:t>
                      </a:r>
                      <a:endParaRPr lang="he-I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+mj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419942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cs typeface="+mj-cs"/>
                        </a:rPr>
                        <a:t>ליסהא</a:t>
                      </a:r>
                      <a:endParaRPr lang="he-I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+mj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419942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cs typeface="+mj-cs"/>
                        </a:rPr>
                        <a:t>ליסני</a:t>
                      </a:r>
                      <a:endParaRPr lang="he-I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+mj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419942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cs typeface="+mj-cs"/>
                        </a:rPr>
                        <a:t>ליסנא</a:t>
                      </a:r>
                      <a:endParaRPr lang="he-I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+mj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419942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cs typeface="+mj-cs"/>
                        </a:rPr>
                        <a:t>ליסך</a:t>
                      </a:r>
                      <a:endParaRPr lang="he-I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+mj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419942">
                <a:tc grid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Blau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1980:144 for medieval Judeo-Arabic,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also with full pronouns)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sk-SK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369376" y="4724397"/>
            <a:ext cx="8469824" cy="838203"/>
            <a:chOff x="369376" y="4419597"/>
            <a:chExt cx="8469824" cy="1142999"/>
          </a:xfrm>
        </p:grpSpPr>
        <p:grpSp>
          <p:nvGrpSpPr>
            <p:cNvPr id="5" name="Group 4"/>
            <p:cNvGrpSpPr/>
            <p:nvPr/>
          </p:nvGrpSpPr>
          <p:grpSpPr>
            <a:xfrm>
              <a:off x="381000" y="4419597"/>
              <a:ext cx="8458200" cy="1142999"/>
              <a:chOff x="381000" y="4188691"/>
              <a:chExt cx="8458200" cy="1145309"/>
            </a:xfrm>
          </p:grpSpPr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3505200" y="4191000"/>
                <a:ext cx="53340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buFont typeface="Arial" charset="0"/>
                  <a:buNone/>
                </a:pPr>
                <a:r>
                  <a:rPr lang="he-IL" sz="2000" dirty="0" smtClean="0">
                    <a:solidFill>
                      <a:srgbClr val="000000"/>
                    </a:solidFill>
                    <a:latin typeface="Calibri"/>
                    <a:cs typeface="+mj-cs"/>
                  </a:rPr>
                  <a:t>"ולאכן </a:t>
                </a:r>
                <a:r>
                  <a:rPr lang="he-IL" sz="2000" dirty="0" err="1">
                    <a:solidFill>
                      <a:srgbClr val="000000"/>
                    </a:solidFill>
                    <a:latin typeface="Calibri"/>
                    <a:cs typeface="+mj-cs"/>
                  </a:rPr>
                  <a:t>האדא</a:t>
                </a:r>
                <a:r>
                  <a:rPr lang="he-IL" sz="2000" dirty="0">
                    <a:solidFill>
                      <a:srgbClr val="000000"/>
                    </a:solidFill>
                    <a:latin typeface="Calibri"/>
                    <a:cs typeface="+mj-cs"/>
                  </a:rPr>
                  <a:t> </a:t>
                </a:r>
                <a:r>
                  <a:rPr lang="he-IL" sz="2000" b="1" dirty="0" err="1">
                    <a:solidFill>
                      <a:srgbClr val="000000"/>
                    </a:solidFill>
                    <a:latin typeface="Calibri"/>
                    <a:cs typeface="+mj-cs"/>
                  </a:rPr>
                  <a:t>ליסהו</a:t>
                </a:r>
                <a:r>
                  <a:rPr lang="he-IL" sz="2000" dirty="0">
                    <a:solidFill>
                      <a:srgbClr val="000000"/>
                    </a:solidFill>
                    <a:latin typeface="Calibri"/>
                    <a:cs typeface="+mj-cs"/>
                  </a:rPr>
                  <a:t> </a:t>
                </a:r>
                <a:r>
                  <a:rPr lang="he-IL" sz="2000" dirty="0" err="1" smtClean="0">
                    <a:solidFill>
                      <a:srgbClr val="000000"/>
                    </a:solidFill>
                    <a:latin typeface="Calibri"/>
                    <a:cs typeface="+mj-cs"/>
                  </a:rPr>
                  <a:t>פ</a:t>
                </a:r>
                <a:r>
                  <a:rPr lang="he-IL" sz="2000" dirty="0" err="1">
                    <a:solidFill>
                      <a:srgbClr val="000000"/>
                    </a:solidFill>
                    <a:cs typeface="+mj-cs"/>
                  </a:rPr>
                  <a:t>'</a:t>
                </a:r>
                <a:r>
                  <a:rPr lang="he-IL" sz="2000" dirty="0" err="1" smtClean="0">
                    <a:solidFill>
                      <a:srgbClr val="000000"/>
                    </a:solidFill>
                    <a:latin typeface="Calibri"/>
                    <a:cs typeface="+mj-cs"/>
                  </a:rPr>
                  <a:t>לוס</a:t>
                </a:r>
                <a:r>
                  <a:rPr lang="he-IL" sz="2000" dirty="0">
                    <a:solidFill>
                      <a:srgbClr val="000000"/>
                    </a:solidFill>
                    <a:latin typeface="Calibri"/>
                    <a:cs typeface="+mj-cs"/>
                  </a:rPr>
                  <a:t>, </a:t>
                </a:r>
                <a:r>
                  <a:rPr lang="he-IL" sz="2000" dirty="0" err="1">
                    <a:solidFill>
                      <a:srgbClr val="000000"/>
                    </a:solidFill>
                    <a:latin typeface="Calibri"/>
                    <a:cs typeface="+mj-cs"/>
                  </a:rPr>
                  <a:t>אתנאש</a:t>
                </a:r>
                <a:r>
                  <a:rPr lang="he-IL" sz="2000" dirty="0">
                    <a:solidFill>
                      <a:srgbClr val="000000"/>
                    </a:solidFill>
                    <a:latin typeface="Calibri"/>
                    <a:cs typeface="+mj-cs"/>
                  </a:rPr>
                  <a:t> אן </a:t>
                </a:r>
                <a:r>
                  <a:rPr lang="he-IL" sz="2000" dirty="0" err="1" smtClean="0">
                    <a:solidFill>
                      <a:srgbClr val="000000"/>
                    </a:solidFill>
                    <a:latin typeface="Calibri"/>
                    <a:cs typeface="+mj-cs"/>
                  </a:rPr>
                  <a:t>ג</a:t>
                </a:r>
                <a:r>
                  <a:rPr lang="he-IL" sz="2000" dirty="0" err="1">
                    <a:solidFill>
                      <a:srgbClr val="000000"/>
                    </a:solidFill>
                    <a:cs typeface="+mj-cs"/>
                  </a:rPr>
                  <a:t>'</a:t>
                </a:r>
                <a:r>
                  <a:rPr lang="he-IL" sz="2000" dirty="0" err="1" smtClean="0">
                    <a:solidFill>
                      <a:srgbClr val="000000"/>
                    </a:solidFill>
                    <a:latin typeface="Calibri"/>
                    <a:cs typeface="+mj-cs"/>
                  </a:rPr>
                  <a:t>לסה</a:t>
                </a:r>
                <a:r>
                  <a:rPr lang="he-IL" sz="2000" dirty="0" smtClean="0">
                    <a:solidFill>
                      <a:srgbClr val="000000"/>
                    </a:solidFill>
                    <a:latin typeface="Calibri"/>
                    <a:cs typeface="+mj-cs"/>
                  </a:rPr>
                  <a:t> ..."</a:t>
                </a:r>
                <a:endParaRPr lang="he-IL" sz="2000" dirty="0">
                  <a:solidFill>
                    <a:srgbClr val="000000"/>
                  </a:solidFill>
                  <a:latin typeface="Calibri"/>
                  <a:cs typeface="+mj-cs"/>
                </a:endParaRPr>
              </a:p>
              <a:p>
                <a:pPr algn="r"/>
                <a:r>
                  <a:rPr lang="he-IL" sz="2000" dirty="0" smtClean="0">
                    <a:solidFill>
                      <a:srgbClr val="000000"/>
                    </a:solidFill>
                    <a:latin typeface="Calibri"/>
                    <a:cs typeface="+mj-cs"/>
                  </a:rPr>
                  <a:t>"... </a:t>
                </a:r>
                <a:r>
                  <a:rPr lang="he-IL" sz="2000" dirty="0" err="1" smtClean="0">
                    <a:solidFill>
                      <a:srgbClr val="000000"/>
                    </a:solidFill>
                    <a:latin typeface="Calibri"/>
                    <a:cs typeface="+mj-cs"/>
                  </a:rPr>
                  <a:t>חיתני</a:t>
                </a:r>
                <a:r>
                  <a:rPr lang="he-IL" sz="2000" dirty="0" smtClean="0">
                    <a:solidFill>
                      <a:srgbClr val="000000"/>
                    </a:solidFill>
                    <a:latin typeface="Calibri"/>
                    <a:cs typeface="+mj-cs"/>
                  </a:rPr>
                  <a:t> </a:t>
                </a:r>
                <a:r>
                  <a:rPr lang="he-IL" sz="2000" b="1" dirty="0" err="1" smtClean="0">
                    <a:solidFill>
                      <a:srgbClr val="000000"/>
                    </a:solidFill>
                    <a:latin typeface="Calibri"/>
                    <a:cs typeface="+mj-cs"/>
                  </a:rPr>
                  <a:t>ליסני</a:t>
                </a:r>
                <a:r>
                  <a:rPr lang="he-IL" sz="2000" dirty="0" smtClean="0">
                    <a:solidFill>
                      <a:srgbClr val="000000"/>
                    </a:solidFill>
                    <a:latin typeface="Calibri"/>
                    <a:cs typeface="+mj-cs"/>
                  </a:rPr>
                  <a:t> ג\אלטה ..."</a:t>
                </a:r>
                <a:endParaRPr lang="en-US" sz="2000" dirty="0" smtClean="0">
                  <a:solidFill>
                    <a:srgbClr val="000000"/>
                  </a:solidFill>
                  <a:latin typeface="Calibri"/>
                  <a:cs typeface="+mj-cs"/>
                </a:endParaRPr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381000" y="4188691"/>
                <a:ext cx="3886200" cy="420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“But this is not money, twelve 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sittings </a:t>
                </a: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…” (p. 12) </a:t>
                </a:r>
                <a:endParaRPr lang="sk-SK" sz="1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369376" y="4939144"/>
              <a:ext cx="3897824" cy="419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“… because I’m not wrong …” (p. 43)</a:t>
              </a:r>
              <a:endParaRPr lang="sk-SK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81000" y="5715000"/>
            <a:ext cx="8458200" cy="767954"/>
            <a:chOff x="381000" y="5715000"/>
            <a:chExt cx="8458200" cy="767954"/>
          </a:xfrm>
        </p:grpSpPr>
        <p:grpSp>
          <p:nvGrpSpPr>
            <p:cNvPr id="10" name="Group 9"/>
            <p:cNvGrpSpPr/>
            <p:nvPr/>
          </p:nvGrpSpPr>
          <p:grpSpPr>
            <a:xfrm>
              <a:off x="381000" y="5715000"/>
              <a:ext cx="8458200" cy="685801"/>
              <a:chOff x="381000" y="5486400"/>
              <a:chExt cx="8458200" cy="685801"/>
            </a:xfrm>
          </p:grpSpPr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2438400" y="5486400"/>
                <a:ext cx="6400800" cy="6858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he-IL" sz="2000" dirty="0" smtClean="0">
                    <a:solidFill>
                      <a:schemeClr val="tx1"/>
                    </a:solidFill>
                    <a:latin typeface="Calibri"/>
                    <a:cs typeface="+mj-cs"/>
                  </a:rPr>
                  <a:t>"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/>
                    <a:cs typeface="+mj-cs"/>
                  </a:rPr>
                  <a:t> </a:t>
                </a:r>
                <a:r>
                  <a:rPr lang="he-IL" sz="2000" dirty="0" smtClean="0">
                    <a:solidFill>
                      <a:schemeClr val="tx1"/>
                    </a:solidFill>
                    <a:latin typeface="Calibri"/>
                    <a:cs typeface="+mj-cs"/>
                  </a:rPr>
                  <a:t>"... </a:t>
                </a:r>
                <a:r>
                  <a:rPr lang="he-IL" sz="2000" dirty="0" err="1">
                    <a:solidFill>
                      <a:schemeClr val="tx1"/>
                    </a:solidFill>
                    <a:latin typeface="Calibri"/>
                    <a:cs typeface="+mj-cs"/>
                  </a:rPr>
                  <a:t>ולוכאן</a:t>
                </a:r>
                <a:r>
                  <a:rPr lang="he-IL" sz="2000" dirty="0">
                    <a:solidFill>
                      <a:schemeClr val="tx1"/>
                    </a:solidFill>
                    <a:latin typeface="Calibri"/>
                    <a:cs typeface="+mj-cs"/>
                  </a:rPr>
                  <a:t> </a:t>
                </a:r>
                <a:r>
                  <a:rPr lang="he-IL" sz="2000" b="1" dirty="0" err="1">
                    <a:solidFill>
                      <a:schemeClr val="tx1"/>
                    </a:solidFill>
                    <a:latin typeface="Calibri"/>
                    <a:cs typeface="+mj-cs"/>
                  </a:rPr>
                  <a:t>מאהושי</a:t>
                </a:r>
                <a:r>
                  <a:rPr lang="he-IL" sz="2000" dirty="0">
                    <a:solidFill>
                      <a:schemeClr val="tx1"/>
                    </a:solidFill>
                    <a:latin typeface="Calibri"/>
                    <a:cs typeface="+mj-cs"/>
                  </a:rPr>
                  <a:t> </a:t>
                </a:r>
                <a:r>
                  <a:rPr lang="he-IL" sz="2000" dirty="0" err="1" smtClean="0">
                    <a:solidFill>
                      <a:schemeClr val="tx1"/>
                    </a:solidFill>
                    <a:latin typeface="Calibri"/>
                    <a:cs typeface="+mj-cs"/>
                  </a:rPr>
                  <a:t>עאשק</a:t>
                </a:r>
                <a:r>
                  <a:rPr lang="he-IL" sz="2000" dirty="0" smtClean="0">
                    <a:solidFill>
                      <a:schemeClr val="tx1"/>
                    </a:solidFill>
                    <a:latin typeface="Calibri"/>
                    <a:cs typeface="+mj-cs"/>
                  </a:rPr>
                  <a:t>...</a:t>
                </a:r>
              </a:p>
              <a:p>
                <a:pPr algn="r"/>
                <a:r>
                  <a:rPr lang="he-IL" sz="2000" dirty="0" smtClean="0">
                    <a:solidFill>
                      <a:schemeClr val="tx1"/>
                    </a:solidFill>
                    <a:cs typeface="+mj-cs"/>
                  </a:rPr>
                  <a:t>"</a:t>
                </a:r>
                <a:r>
                  <a:rPr lang="he-IL" sz="2000" b="1" dirty="0" err="1" smtClean="0">
                    <a:solidFill>
                      <a:schemeClr val="tx1"/>
                    </a:solidFill>
                    <a:cs typeface="+mj-cs"/>
                  </a:rPr>
                  <a:t>מאנישי</a:t>
                </a:r>
                <a:r>
                  <a:rPr lang="he-IL" sz="2000" dirty="0" smtClean="0">
                    <a:solidFill>
                      <a:schemeClr val="tx1"/>
                    </a:solidFill>
                    <a:cs typeface="+mj-cs"/>
                  </a:rPr>
                  <a:t> ג\אלטה ..."</a:t>
                </a:r>
                <a:endParaRPr lang="en-US" sz="2000" dirty="0">
                  <a:solidFill>
                    <a:schemeClr val="tx1"/>
                  </a:solidFill>
                  <a:latin typeface="Calibri"/>
                  <a:cs typeface="+mj-cs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381000" y="5486400"/>
                <a:ext cx="3733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“… And if he weren’t in love …” (p. 49)</a:t>
                </a:r>
                <a:endParaRPr lang="sk-SK" sz="1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381000" y="6175177"/>
              <a:ext cx="3276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“I am not mistaken…” (p. 69)</a:t>
              </a:r>
              <a:endParaRPr lang="sk-SK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750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Summary</a:t>
            </a:r>
            <a:endParaRPr lang="sk-SK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63132"/>
              </p:ext>
            </p:extLst>
          </p:nvPr>
        </p:nvGraphicFramePr>
        <p:xfrm>
          <a:off x="990600" y="1879597"/>
          <a:ext cx="6781801" cy="21161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0117"/>
                <a:gridCol w="1948793"/>
                <a:gridCol w="1792891"/>
              </a:tblGrid>
              <a:tr h="48378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Feature</a:t>
                      </a:r>
                      <a:endParaRPr lang="sk-SK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Religious </a:t>
                      </a:r>
                      <a:r>
                        <a:rPr lang="sk-SK" sz="1800" i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šar</a:t>
                      </a:r>
                      <a:r>
                        <a:rPr lang="en-US" sz="1800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ḥ</a:t>
                      </a:r>
                      <a:endParaRPr lang="sk-SK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Bint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al-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markiz</a:t>
                      </a:r>
                      <a:endParaRPr lang="sk-SK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05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Literal translation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13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Mixed High and Low varieties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 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 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05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Conservative JA features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796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Summary</a:t>
            </a:r>
            <a:endParaRPr lang="sk-SK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1500" y="1849437"/>
            <a:ext cx="80010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“… despite the penetration of vernacular features, the numerous conservative traits as well as certain dialectal features that were perceived as characteristic of the </a:t>
            </a:r>
            <a:r>
              <a:rPr lang="sk-SK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šar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ḥ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indicate that the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language of the </a:t>
            </a:r>
            <a:r>
              <a:rPr lang="sk-SK" sz="2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šar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ḥ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was significantly elevated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compared to the spoken dialect of [the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Algerian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Jewish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community,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reflecting the revered status of this text.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l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Tirosh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-Becker </a:t>
            </a:r>
            <a:r>
              <a:rPr lang="mt-M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012:426</a:t>
            </a:r>
            <a:r>
              <a:rPr lang="mt-M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(on </a:t>
            </a:r>
            <a:r>
              <a:rPr lang="sk-SK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šar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ḥ</a:t>
            </a:r>
            <a:r>
              <a:rPr lang="mt-MT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t-M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Hafṭarot</a:t>
            </a:r>
            <a:r>
              <a:rPr lang="mt-M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699" y="1295400"/>
            <a:ext cx="3513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err="1" smtClean="0">
                <a:latin typeface="Times New Roman" pitchFamily="18" charset="0"/>
                <a:cs typeface="Times New Roman" pitchFamily="18" charset="0"/>
              </a:rPr>
              <a:t>Traditional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dirty="0" err="1" smtClean="0">
                <a:latin typeface="Times New Roman" pitchFamily="18" charset="0"/>
                <a:cs typeface="Times New Roman" pitchFamily="18" charset="0"/>
              </a:rPr>
              <a:t>explanation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" y="4267200"/>
            <a:ext cx="3238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err="1" smtClean="0">
                <a:latin typeface="Times New Roman" pitchFamily="18" charset="0"/>
                <a:cs typeface="Times New Roman" pitchFamily="18" charset="0"/>
              </a:rPr>
              <a:t>Alternatively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47700" y="4667311"/>
            <a:ext cx="3238500" cy="528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elevated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šar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ḥ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962400" y="4800600"/>
            <a:ext cx="1143000" cy="2286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257800" y="4648200"/>
            <a:ext cx="33147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elevated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translationese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written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372100" y="5638800"/>
            <a:ext cx="33147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k-SK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Cf</a:t>
            </a:r>
            <a:r>
              <a:rPr lang="sk-SK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k-SK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Cohen</a:t>
            </a:r>
            <a:r>
              <a:rPr lang="sk-SK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1965: 16 on </a:t>
            </a:r>
            <a:r>
              <a:rPr lang="sk-SK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written</a:t>
            </a:r>
            <a:r>
              <a:rPr lang="sk-SK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JA </a:t>
            </a:r>
            <a:r>
              <a:rPr lang="sk-SK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k-SK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Tunisia</a:t>
            </a:r>
            <a:r>
              <a:rPr lang="sk-SK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sk-SK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k-SK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sk-SK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k-SK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conservative</a:t>
            </a:r>
            <a:r>
              <a:rPr lang="sk-SK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JA </a:t>
            </a:r>
            <a:r>
              <a:rPr lang="sk-SK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elements</a:t>
            </a:r>
            <a:r>
              <a:rPr lang="sk-SK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sk-SK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journalistic</a:t>
            </a:r>
            <a:r>
              <a:rPr lang="sk-SK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85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9" grpId="0"/>
      <p:bldP spid="10" grpId="0"/>
      <p:bldP spid="12" grpId="0" animBg="1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600" i="1" dirty="0" err="1" smtClean="0">
                <a:latin typeface="Times New Roman" pitchFamily="18" charset="0"/>
                <a:cs typeface="Times New Roman" pitchFamily="18" charset="0"/>
              </a:rPr>
              <a:t>Šar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ḥ</a:t>
            </a:r>
            <a:r>
              <a:rPr lang="sk-SK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6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sk-SK" sz="3600" dirty="0" err="1" smtClean="0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sk-SK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600" dirty="0" err="1" smtClean="0">
                <a:latin typeface="Times New Roman" pitchFamily="18" charset="0"/>
                <a:cs typeface="Times New Roman" pitchFamily="18" charset="0"/>
              </a:rPr>
              <a:t>language</a:t>
            </a:r>
            <a:endParaRPr lang="sk-SK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504055"/>
            <a:ext cx="8229600" cy="586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Translation strategy</a:t>
            </a:r>
          </a:p>
          <a:p>
            <a:pPr algn="l">
              <a:buFontTx/>
              <a:buChar char="-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581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Language</a:t>
            </a:r>
          </a:p>
          <a:p>
            <a:pPr algn="l">
              <a:buFontTx/>
              <a:buChar char="-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95400" y="42672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mixed Low register (intelligibility) and High register (respect for 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text)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Bar-Asher 2004)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295400" y="2090636"/>
            <a:ext cx="6114448" cy="586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overly literal translation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Hary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2009:51-90)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95399" y="2514600"/>
            <a:ext cx="5796815" cy="586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translation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exegesis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(Bar-Asher 1999)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295400" y="5256508"/>
            <a:ext cx="7696200" cy="1144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conservative </a:t>
            </a:r>
            <a:r>
              <a:rPr lang="sk-SK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features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unique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sk-SK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šar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ḥ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tradition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(Bar-Asher 2004)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3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6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305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Šarḥ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 religious purposes only?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537567"/>
            <a:ext cx="8077200" cy="1815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sk-SK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arḥ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marocaine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... </a:t>
            </a:r>
            <a:r>
              <a:rPr lang="sk-SK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k-SK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ortait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avant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tout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sur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larges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parties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sk-SK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Bible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la </a:t>
            </a:r>
            <a:r>
              <a:rPr lang="sk-SK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littérature</a:t>
            </a:r>
            <a:r>
              <a:rPr lang="sk-SK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autre</a:t>
            </a:r>
            <a:r>
              <a:rPr lang="sk-SK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sk-SK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biblique</a:t>
            </a:r>
            <a:r>
              <a:rPr lang="sk-SK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sk-SK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était</a:t>
            </a:r>
            <a:r>
              <a:rPr lang="sk-SK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moins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representée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.“</a:t>
            </a:r>
          </a:p>
          <a:p>
            <a:pPr algn="l"/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Bar-Asher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2004:245)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754727"/>
            <a:ext cx="8229600" cy="15668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“The first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translations of sacred texts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into Jewish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religiolects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date</a:t>
            </a:r>
            <a:r>
              <a:rPr lang="sk-SK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back to the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Gaonic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period in Babylonia in the early Middle Ages. In Late Judeo-Arabic the genre is known as </a:t>
            </a:r>
            <a:r>
              <a:rPr lang="sk-SK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arḥ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(pl. </a:t>
            </a:r>
            <a:r>
              <a:rPr lang="sk-SK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šu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rūḥ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k-SK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...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Hary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2009:</a:t>
            </a:r>
            <a:r>
              <a:rPr lang="sk-SK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52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he-IL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Tx/>
              <a:buChar char="-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98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305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Non-religious translations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2600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143000"/>
            <a:ext cx="8229600" cy="2600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dirty="0" smtClean="0">
                <a:solidFill>
                  <a:schemeClr val="tx1"/>
                </a:solidFill>
                <a:latin typeface="Times" pitchFamily="18" charset="0"/>
                <a:cs typeface="+mj-cs"/>
              </a:rPr>
              <a:t>R. </a:t>
            </a:r>
            <a:r>
              <a:rPr lang="en-US" sz="2000" dirty="0" err="1" smtClean="0">
                <a:solidFill>
                  <a:schemeClr val="tx1"/>
                </a:solidFill>
                <a:latin typeface="Times" pitchFamily="18" charset="0"/>
                <a:cs typeface="+mj-cs"/>
              </a:rPr>
              <a:t>Yosef</a:t>
            </a:r>
            <a:r>
              <a:rPr lang="en-US" sz="2000" dirty="0" smtClean="0">
                <a:solidFill>
                  <a:schemeClr val="tx1"/>
                </a:solidFill>
                <a:latin typeface="Times" pitchFamily="18" charset="0"/>
                <a:cs typeface="+mj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" pitchFamily="18" charset="0"/>
                <a:cs typeface="+mj-cs"/>
              </a:rPr>
              <a:t>Renassia</a:t>
            </a:r>
            <a:r>
              <a:rPr lang="en-US" sz="2000" dirty="0" smtClean="0">
                <a:solidFill>
                  <a:schemeClr val="tx1"/>
                </a:solidFill>
                <a:latin typeface="Times" pitchFamily="18" charset="0"/>
                <a:cs typeface="+mj-cs"/>
              </a:rPr>
              <a:t> - </a:t>
            </a:r>
            <a:r>
              <a:rPr lang="he-IL" sz="2600" dirty="0" smtClean="0">
                <a:solidFill>
                  <a:schemeClr val="tx1"/>
                </a:solidFill>
                <a:latin typeface="Times" pitchFamily="18" charset="0"/>
                <a:cs typeface="+mj-cs"/>
              </a:rPr>
              <a:t>"ספר </a:t>
            </a:r>
            <a:r>
              <a:rPr lang="he-IL" sz="2600" dirty="0" err="1" smtClean="0">
                <a:solidFill>
                  <a:schemeClr val="tx1"/>
                </a:solidFill>
                <a:latin typeface="Times" pitchFamily="18" charset="0"/>
                <a:cs typeface="+mj-cs"/>
              </a:rPr>
              <a:t>איסטוואר</a:t>
            </a:r>
            <a:r>
              <a:rPr lang="he-IL" sz="2600" dirty="0" smtClean="0">
                <a:solidFill>
                  <a:schemeClr val="tx1"/>
                </a:solidFill>
                <a:latin typeface="Times" pitchFamily="18" charset="0"/>
                <a:cs typeface="+mj-cs"/>
              </a:rPr>
              <a:t> </a:t>
            </a:r>
            <a:r>
              <a:rPr lang="he-IL" sz="2600" dirty="0" err="1">
                <a:solidFill>
                  <a:schemeClr val="tx1"/>
                </a:solidFill>
                <a:latin typeface="Times" pitchFamily="18" charset="0"/>
                <a:cs typeface="+mj-cs"/>
              </a:rPr>
              <a:t>דליהוד</a:t>
            </a:r>
            <a:r>
              <a:rPr lang="he-IL" sz="2600" dirty="0">
                <a:solidFill>
                  <a:schemeClr val="tx1"/>
                </a:solidFill>
                <a:latin typeface="Times" pitchFamily="18" charset="0"/>
                <a:cs typeface="+mj-cs"/>
              </a:rPr>
              <a:t> (ספר יוסיפון</a:t>
            </a:r>
            <a:r>
              <a:rPr lang="he-IL" sz="2600" dirty="0" smtClean="0">
                <a:solidFill>
                  <a:schemeClr val="tx1"/>
                </a:solidFill>
                <a:latin typeface="Times" pitchFamily="18" charset="0"/>
                <a:cs typeface="+mj-cs"/>
              </a:rPr>
              <a:t>)"</a:t>
            </a:r>
            <a:endParaRPr lang="he-IL" sz="2600" dirty="0">
              <a:solidFill>
                <a:schemeClr val="tx1"/>
              </a:solidFill>
              <a:latin typeface="Times" pitchFamily="18" charset="0"/>
              <a:cs typeface="+mj-cs"/>
            </a:endParaRPr>
          </a:p>
          <a:p>
            <a:pPr algn="r"/>
            <a:r>
              <a:rPr lang="en-US" sz="2200" dirty="0" smtClean="0">
                <a:solidFill>
                  <a:schemeClr val="tx1"/>
                </a:solidFill>
                <a:latin typeface="Times" pitchFamily="18" charset="0"/>
                <a:cs typeface="+mj-cs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Times" pitchFamily="18" charset="0"/>
                <a:cs typeface="+mj-cs"/>
              </a:rPr>
              <a:t>Djerba</a:t>
            </a:r>
            <a:r>
              <a:rPr lang="en-US" sz="2200" dirty="0">
                <a:solidFill>
                  <a:schemeClr val="tx1"/>
                </a:solidFill>
                <a:latin typeface="Times" pitchFamily="18" charset="0"/>
                <a:cs typeface="+mj-cs"/>
              </a:rPr>
              <a:t> 1956)</a:t>
            </a:r>
            <a:endParaRPr lang="he-IL" sz="2200" dirty="0">
              <a:solidFill>
                <a:schemeClr val="tx1"/>
              </a:solidFill>
              <a:latin typeface="Times" pitchFamily="18" charset="0"/>
              <a:cs typeface="+mj-cs"/>
            </a:endParaRPr>
          </a:p>
          <a:p>
            <a:pPr algn="r"/>
            <a:r>
              <a:rPr lang="he-IL" sz="2600" dirty="0" smtClean="0">
                <a:solidFill>
                  <a:schemeClr val="tx1"/>
                </a:solidFill>
                <a:latin typeface="Times" pitchFamily="18" charset="0"/>
                <a:cs typeface="+mj-cs"/>
              </a:rPr>
              <a:t>"</a:t>
            </a:r>
            <a:r>
              <a:rPr lang="he-IL" sz="2600" dirty="0" err="1" smtClean="0">
                <a:solidFill>
                  <a:schemeClr val="tx1"/>
                </a:solidFill>
                <a:latin typeface="Times" pitchFamily="18" charset="0"/>
                <a:cs typeface="+mj-cs"/>
              </a:rPr>
              <a:t>כונתי</a:t>
            </a:r>
            <a:r>
              <a:rPr lang="he-IL" sz="2600" dirty="0" smtClean="0">
                <a:solidFill>
                  <a:schemeClr val="tx1"/>
                </a:solidFill>
                <a:latin typeface="Times" pitchFamily="18" charset="0"/>
                <a:cs typeface="+mj-cs"/>
              </a:rPr>
              <a:t> </a:t>
            </a:r>
            <a:r>
              <a:rPr lang="he-IL" sz="2600" dirty="0">
                <a:solidFill>
                  <a:schemeClr val="tx1"/>
                </a:solidFill>
                <a:latin typeface="Times" pitchFamily="18" charset="0"/>
                <a:cs typeface="+mj-cs"/>
              </a:rPr>
              <a:t>די </a:t>
            </a:r>
            <a:r>
              <a:rPr lang="he-IL" sz="2600" dirty="0" err="1">
                <a:solidFill>
                  <a:schemeClr val="tx1"/>
                </a:solidFill>
                <a:latin typeface="Times" pitchFamily="18" charset="0"/>
                <a:cs typeface="+mj-cs"/>
              </a:rPr>
              <a:t>מונטי</a:t>
            </a:r>
            <a:r>
              <a:rPr lang="he-IL" sz="2600" dirty="0">
                <a:solidFill>
                  <a:schemeClr val="tx1"/>
                </a:solidFill>
                <a:latin typeface="Times" pitchFamily="18" charset="0"/>
                <a:cs typeface="+mj-cs"/>
              </a:rPr>
              <a:t> </a:t>
            </a:r>
            <a:r>
              <a:rPr lang="he-IL" sz="2600" dirty="0" err="1" smtClean="0">
                <a:solidFill>
                  <a:schemeClr val="tx1"/>
                </a:solidFill>
                <a:latin typeface="Times" pitchFamily="18" charset="0"/>
                <a:cs typeface="+mj-cs"/>
              </a:rPr>
              <a:t>כריסטו</a:t>
            </a:r>
            <a:r>
              <a:rPr lang="he-IL" sz="2600" dirty="0">
                <a:solidFill>
                  <a:schemeClr val="tx1"/>
                </a:solidFill>
                <a:latin typeface="Times" pitchFamily="18" charset="0"/>
                <a:cs typeface="+mj-cs"/>
              </a:rPr>
              <a:t>" - יעקב שמלה</a:t>
            </a:r>
            <a:endParaRPr lang="en-US" sz="2600" dirty="0" smtClean="0">
              <a:solidFill>
                <a:schemeClr val="tx1"/>
              </a:solidFill>
              <a:latin typeface="Times" pitchFamily="18" charset="0"/>
              <a:cs typeface="+mj-cs"/>
            </a:endParaRPr>
          </a:p>
          <a:p>
            <a:pPr algn="r">
              <a:spcBef>
                <a:spcPts val="0"/>
              </a:spcBef>
              <a:spcAft>
                <a:spcPts val="1800"/>
              </a:spcAft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(Tunis: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Vazan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ve-Kastro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1889-?)</a:t>
            </a:r>
            <a:endParaRPr lang="he-IL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he-IL" sz="2600" dirty="0" smtClean="0">
                <a:solidFill>
                  <a:schemeClr val="tx1"/>
                </a:solidFill>
                <a:latin typeface="Times" pitchFamily="18" charset="0"/>
                <a:cs typeface="+mj-cs"/>
              </a:rPr>
              <a:t>"</a:t>
            </a:r>
            <a:r>
              <a:rPr lang="he-IL" sz="2600" dirty="0" err="1" smtClean="0">
                <a:solidFill>
                  <a:schemeClr val="tx1"/>
                </a:solidFill>
                <a:latin typeface="Times" pitchFamily="18" charset="0"/>
                <a:cs typeface="+mj-cs"/>
              </a:rPr>
              <a:t>חכאית</a:t>
            </a:r>
            <a:r>
              <a:rPr lang="he-IL" sz="2600" dirty="0" smtClean="0">
                <a:solidFill>
                  <a:schemeClr val="tx1"/>
                </a:solidFill>
                <a:latin typeface="Times" pitchFamily="18" charset="0"/>
                <a:cs typeface="+mj-cs"/>
              </a:rPr>
              <a:t> </a:t>
            </a:r>
            <a:r>
              <a:rPr lang="he-IL" sz="2600" dirty="0">
                <a:solidFill>
                  <a:schemeClr val="tx1"/>
                </a:solidFill>
                <a:latin typeface="Times" pitchFamily="18" charset="0"/>
                <a:cs typeface="+mj-cs"/>
              </a:rPr>
              <a:t>רובינסון </a:t>
            </a:r>
            <a:r>
              <a:rPr lang="he-IL" sz="2600" dirty="0" err="1" smtClean="0">
                <a:solidFill>
                  <a:schemeClr val="tx1"/>
                </a:solidFill>
                <a:latin typeface="Times" pitchFamily="18" charset="0"/>
                <a:cs typeface="+mj-cs"/>
              </a:rPr>
              <a:t>כרוסוי</a:t>
            </a:r>
            <a:r>
              <a:rPr lang="he-IL" sz="2600" dirty="0">
                <a:solidFill>
                  <a:schemeClr val="tx1"/>
                </a:solidFill>
                <a:latin typeface="Times" pitchFamily="18" charset="0"/>
                <a:cs typeface="+mj-cs"/>
              </a:rPr>
              <a:t>" - חי בן </a:t>
            </a:r>
            <a:r>
              <a:rPr lang="he-IL" sz="2600" dirty="0" err="1">
                <a:solidFill>
                  <a:schemeClr val="tx1"/>
                </a:solidFill>
                <a:latin typeface="Times" pitchFamily="18" charset="0"/>
                <a:cs typeface="+mj-cs"/>
              </a:rPr>
              <a:t>אלהו</a:t>
            </a:r>
            <a:r>
              <a:rPr lang="he-IL" sz="2600" dirty="0">
                <a:solidFill>
                  <a:schemeClr val="tx1"/>
                </a:solidFill>
                <a:latin typeface="Times" pitchFamily="18" charset="0"/>
                <a:cs typeface="+mj-cs"/>
              </a:rPr>
              <a:t> </a:t>
            </a:r>
            <a:r>
              <a:rPr lang="he-IL" sz="2600" dirty="0" err="1">
                <a:solidFill>
                  <a:schemeClr val="tx1"/>
                </a:solidFill>
                <a:latin typeface="Times" pitchFamily="18" charset="0"/>
                <a:cs typeface="+mj-cs"/>
              </a:rPr>
              <a:t>שתרוך</a:t>
            </a:r>
            <a:endParaRPr lang="en-US" sz="2600" dirty="0">
              <a:solidFill>
                <a:schemeClr val="tx1"/>
              </a:solidFill>
              <a:latin typeface="Times" pitchFamily="18" charset="0"/>
              <a:cs typeface="+mj-cs"/>
            </a:endParaRPr>
          </a:p>
          <a:p>
            <a:pPr algn="r">
              <a:spcBef>
                <a:spcPts val="0"/>
              </a:spcBef>
              <a:spcAft>
                <a:spcPts val="1800"/>
              </a:spcAft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(Tunis: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Vazan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ve-Kastro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1940)</a:t>
            </a:r>
            <a:endParaRPr lang="fi-FI" sz="2600" dirty="0">
              <a:solidFill>
                <a:schemeClr val="tx1"/>
              </a:solidFill>
              <a:latin typeface="Times" pitchFamily="18" charset="0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267200"/>
            <a:ext cx="8229600" cy="229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sz="2400" dirty="0" smtClean="0">
                <a:solidFill>
                  <a:schemeClr val="tx1"/>
                </a:solidFill>
                <a:latin typeface="Times" pitchFamily="18" charset="0"/>
                <a:cs typeface="+mj-cs"/>
              </a:rPr>
              <a:t>"</a:t>
            </a:r>
            <a:r>
              <a:rPr lang="he-IL" sz="2400" dirty="0" err="1" smtClean="0">
                <a:solidFill>
                  <a:schemeClr val="tx1"/>
                </a:solidFill>
                <a:latin typeface="Times" pitchFamily="18" charset="0"/>
                <a:cs typeface="+mj-cs"/>
              </a:rPr>
              <a:t>אלבשארא</a:t>
            </a:r>
            <a:r>
              <a:rPr lang="he-IL" sz="2400" dirty="0" smtClean="0">
                <a:solidFill>
                  <a:schemeClr val="tx1"/>
                </a:solidFill>
                <a:latin typeface="Times" pitchFamily="18" charset="0"/>
                <a:cs typeface="+mj-cs"/>
              </a:rPr>
              <a:t> </a:t>
            </a:r>
            <a:r>
              <a:rPr lang="he-IL" sz="2400" dirty="0" err="1">
                <a:solidFill>
                  <a:schemeClr val="tx1"/>
                </a:solidFill>
                <a:latin typeface="Times" pitchFamily="18" charset="0"/>
                <a:cs typeface="+mj-cs"/>
              </a:rPr>
              <a:t>אלמקדשא</a:t>
            </a:r>
            <a:r>
              <a:rPr lang="he-IL" sz="2400" dirty="0">
                <a:solidFill>
                  <a:schemeClr val="tx1"/>
                </a:solidFill>
                <a:latin typeface="Times" pitchFamily="18" charset="0"/>
                <a:cs typeface="+mj-cs"/>
              </a:rPr>
              <a:t> עלא לסאן </a:t>
            </a:r>
            <a:r>
              <a:rPr lang="he-IL" sz="2400" dirty="0" smtClean="0">
                <a:solidFill>
                  <a:schemeClr val="tx1"/>
                </a:solidFill>
                <a:latin typeface="Times" pitchFamily="18" charset="0"/>
                <a:cs typeface="+mj-cs"/>
              </a:rPr>
              <a:t>לוקס / </a:t>
            </a:r>
            <a:r>
              <a:rPr lang="he-IL" sz="2400" dirty="0" err="1">
                <a:solidFill>
                  <a:schemeClr val="tx1"/>
                </a:solidFill>
                <a:latin typeface="Times" pitchFamily="18" charset="0"/>
                <a:cs typeface="+mj-cs"/>
              </a:rPr>
              <a:t>אעמאל</a:t>
            </a:r>
            <a:r>
              <a:rPr lang="he-IL" sz="2400" dirty="0">
                <a:solidFill>
                  <a:schemeClr val="tx1"/>
                </a:solidFill>
                <a:latin typeface="Times" pitchFamily="18" charset="0"/>
                <a:cs typeface="+mj-cs"/>
              </a:rPr>
              <a:t> </a:t>
            </a:r>
            <a:r>
              <a:rPr lang="he-IL" sz="2400" dirty="0" err="1" smtClean="0">
                <a:solidFill>
                  <a:schemeClr val="tx1"/>
                </a:solidFill>
                <a:latin typeface="Times" pitchFamily="18" charset="0"/>
                <a:cs typeface="+mj-cs"/>
              </a:rPr>
              <a:t>אלמרסולין</a:t>
            </a:r>
            <a:r>
              <a:rPr lang="he-IL" sz="2400" dirty="0" smtClean="0">
                <a:solidFill>
                  <a:schemeClr val="tx1"/>
                </a:solidFill>
                <a:latin typeface="Times" pitchFamily="18" charset="0"/>
                <a:cs typeface="+mj-cs"/>
              </a:rPr>
              <a:t>"</a:t>
            </a:r>
            <a:endParaRPr lang="en-US" sz="2400" dirty="0">
              <a:solidFill>
                <a:schemeClr val="tx1"/>
              </a:solidFill>
              <a:latin typeface="Times" pitchFamily="18" charset="0"/>
              <a:cs typeface="+mj-cs"/>
            </a:endParaRPr>
          </a:p>
          <a:p>
            <a:pPr algn="r">
              <a:spcBef>
                <a:spcPts val="0"/>
              </a:spcBef>
              <a:spcAft>
                <a:spcPts val="1800"/>
              </a:spcAft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British</a:t>
            </a:r>
            <a:r>
              <a:rPr lang="sk-SK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sk-SK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Foreign</a:t>
            </a:r>
            <a:r>
              <a:rPr lang="sk-SK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Bible</a:t>
            </a:r>
            <a:r>
              <a:rPr lang="sk-SK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Society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1897/1899)</a:t>
            </a:r>
          </a:p>
          <a:p>
            <a:pPr algn="r"/>
            <a:r>
              <a:rPr lang="sk-SK" sz="2000" i="1" dirty="0" err="1" smtClean="0">
                <a:solidFill>
                  <a:schemeClr val="tx1"/>
                </a:solidFill>
                <a:latin typeface="Times" pitchFamily="18" charset="0"/>
                <a:cs typeface="+mj-cs"/>
              </a:rPr>
              <a:t>Evangile</a:t>
            </a:r>
            <a:r>
              <a:rPr lang="sk-SK" sz="2000" i="1" dirty="0" smtClean="0">
                <a:solidFill>
                  <a:schemeClr val="tx1"/>
                </a:solidFill>
                <a:latin typeface="Times" pitchFamily="18" charset="0"/>
                <a:cs typeface="+mj-cs"/>
              </a:rPr>
              <a:t> </a:t>
            </a:r>
            <a:r>
              <a:rPr lang="sk-SK" sz="2000" i="1" dirty="0" err="1">
                <a:solidFill>
                  <a:schemeClr val="tx1"/>
                </a:solidFill>
                <a:latin typeface="Times" pitchFamily="18" charset="0"/>
                <a:cs typeface="+mj-cs"/>
              </a:rPr>
              <a:t>selon</a:t>
            </a:r>
            <a:r>
              <a:rPr lang="sk-SK" sz="2000" i="1" dirty="0">
                <a:solidFill>
                  <a:schemeClr val="tx1"/>
                </a:solidFill>
                <a:latin typeface="Times" pitchFamily="18" charset="0"/>
                <a:cs typeface="+mj-cs"/>
              </a:rPr>
              <a:t> </a:t>
            </a:r>
            <a:r>
              <a:rPr lang="sk-SK" sz="2000" i="1" dirty="0" err="1">
                <a:solidFill>
                  <a:schemeClr val="tx1"/>
                </a:solidFill>
                <a:latin typeface="Times" pitchFamily="18" charset="0"/>
                <a:cs typeface="+mj-cs"/>
              </a:rPr>
              <a:t>Saint-Matthieu</a:t>
            </a:r>
            <a:r>
              <a:rPr lang="sk-SK" sz="2000" i="1" dirty="0">
                <a:solidFill>
                  <a:schemeClr val="tx1"/>
                </a:solidFill>
                <a:latin typeface="Times" pitchFamily="18" charset="0"/>
                <a:cs typeface="+mj-cs"/>
              </a:rPr>
              <a:t> en </a:t>
            </a:r>
            <a:r>
              <a:rPr lang="sk-SK" sz="2000" i="1" dirty="0" err="1">
                <a:solidFill>
                  <a:schemeClr val="tx1"/>
                </a:solidFill>
                <a:latin typeface="Times" pitchFamily="18" charset="0"/>
                <a:cs typeface="+mj-cs"/>
              </a:rPr>
              <a:t>Judéo-Arabe</a:t>
            </a:r>
            <a:r>
              <a:rPr lang="sk-SK" sz="2000" i="1" dirty="0">
                <a:solidFill>
                  <a:schemeClr val="tx1"/>
                </a:solidFill>
                <a:latin typeface="Times" pitchFamily="18" charset="0"/>
                <a:cs typeface="+mj-cs"/>
              </a:rPr>
              <a:t> </a:t>
            </a:r>
            <a:r>
              <a:rPr lang="sk-SK" sz="2000" i="1" dirty="0" err="1">
                <a:solidFill>
                  <a:schemeClr val="tx1"/>
                </a:solidFill>
                <a:latin typeface="Times" pitchFamily="18" charset="0"/>
                <a:cs typeface="+mj-cs"/>
              </a:rPr>
              <a:t>de</a:t>
            </a:r>
            <a:r>
              <a:rPr lang="sk-SK" sz="2000" i="1" dirty="0">
                <a:solidFill>
                  <a:schemeClr val="tx1"/>
                </a:solidFill>
                <a:latin typeface="Times" pitchFamily="18" charset="0"/>
                <a:cs typeface="+mj-cs"/>
              </a:rPr>
              <a:t> </a:t>
            </a:r>
            <a:r>
              <a:rPr lang="sk-SK" sz="2000" i="1" dirty="0" err="1">
                <a:solidFill>
                  <a:schemeClr val="tx1"/>
                </a:solidFill>
                <a:latin typeface="Times" pitchFamily="18" charset="0"/>
                <a:cs typeface="+mj-cs"/>
              </a:rPr>
              <a:t>l’Afrique</a:t>
            </a:r>
            <a:r>
              <a:rPr lang="sk-SK" sz="2000" i="1" dirty="0">
                <a:solidFill>
                  <a:schemeClr val="tx1"/>
                </a:solidFill>
                <a:latin typeface="Times" pitchFamily="18" charset="0"/>
                <a:cs typeface="+mj-cs"/>
              </a:rPr>
              <a:t> </a:t>
            </a:r>
            <a:r>
              <a:rPr lang="sk-SK" sz="2000" i="1" dirty="0" err="1">
                <a:solidFill>
                  <a:schemeClr val="tx1"/>
                </a:solidFill>
                <a:latin typeface="Times" pitchFamily="18" charset="0"/>
                <a:cs typeface="+mj-cs"/>
              </a:rPr>
              <a:t>du</a:t>
            </a:r>
            <a:r>
              <a:rPr lang="sk-SK" sz="2000" i="1" dirty="0">
                <a:solidFill>
                  <a:schemeClr val="tx1"/>
                </a:solidFill>
                <a:latin typeface="Times" pitchFamily="18" charset="0"/>
                <a:cs typeface="+mj-cs"/>
              </a:rPr>
              <a:t> </a:t>
            </a:r>
            <a:r>
              <a:rPr lang="sk-SK" sz="2000" i="1" dirty="0" err="1">
                <a:solidFill>
                  <a:schemeClr val="tx1"/>
                </a:solidFill>
                <a:latin typeface="Times" pitchFamily="18" charset="0"/>
                <a:cs typeface="+mj-cs"/>
              </a:rPr>
              <a:t>Nord</a:t>
            </a:r>
            <a:endParaRPr lang="en-US" sz="2000" i="1" dirty="0">
              <a:solidFill>
                <a:schemeClr val="tx1"/>
              </a:solidFill>
              <a:latin typeface="Times" pitchFamily="18" charset="0"/>
              <a:cs typeface="+mj-cs"/>
            </a:endParaRPr>
          </a:p>
          <a:p>
            <a:pPr algn="r"/>
            <a:r>
              <a:rPr lang="en-US" sz="2000" dirty="0" smtClean="0">
                <a:solidFill>
                  <a:schemeClr val="tx1"/>
                </a:solidFill>
                <a:latin typeface="Times" pitchFamily="18" charset="0"/>
              </a:rPr>
              <a:t>(</a:t>
            </a:r>
            <a:r>
              <a:rPr lang="sk-SK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British</a:t>
            </a:r>
            <a:r>
              <a:rPr lang="sk-SK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sk-SK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Foreign</a:t>
            </a:r>
            <a:r>
              <a:rPr lang="sk-SK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Bible</a:t>
            </a:r>
            <a:r>
              <a:rPr lang="sk-SK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latin typeface="Times" pitchFamily="18" charset="0"/>
              </a:rPr>
              <a:t>Algiers 1924)</a:t>
            </a:r>
            <a:endParaRPr lang="fi-FI" sz="2000" i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81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k-SK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600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endParaRPr lang="sk-SK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864" y="609316"/>
            <a:ext cx="3098535" cy="5518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381000" y="1447800"/>
            <a:ext cx="5257800" cy="1524000"/>
            <a:chOff x="381000" y="1447800"/>
            <a:chExt cx="5257800" cy="1007533"/>
          </a:xfrm>
        </p:grpSpPr>
        <p:sp>
          <p:nvSpPr>
            <p:cNvPr id="8" name="Content Placeholder 2"/>
            <p:cNvSpPr txBox="1">
              <a:spLocks/>
            </p:cNvSpPr>
            <p:nvPr/>
          </p:nvSpPr>
          <p:spPr>
            <a:xfrm>
              <a:off x="381000" y="1447800"/>
              <a:ext cx="1524000" cy="100753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Title</a:t>
              </a:r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l"/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Translator</a:t>
              </a:r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 algn="l"/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Date:</a:t>
              </a:r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+mj-cs"/>
              </a:endParaRPr>
            </a:p>
          </p:txBody>
        </p:sp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1828799" y="1447800"/>
              <a:ext cx="3810001" cy="100753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/>
              <a:r>
                <a:rPr lang="he-IL" sz="24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חכאית</a:t>
              </a:r>
              <a:r>
                <a:rPr lang="he-IL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he-IL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בנת </a:t>
              </a:r>
              <a:r>
                <a:rPr lang="he-IL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אלמרכיז</a:t>
              </a:r>
              <a:r>
                <a:rPr lang="he-IL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he-IL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ונקקאש</a:t>
              </a:r>
              <a:r>
                <a:rPr lang="he-IL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פאריז</a:t>
              </a:r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r" rtl="1"/>
              <a:r>
                <a:rPr lang="he-IL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יוסף </a:t>
              </a:r>
              <a:r>
                <a:rPr lang="he-IL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די אברהם </a:t>
              </a:r>
              <a:r>
                <a:rPr lang="he-IL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ביג</a:t>
              </a:r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\</a:t>
              </a:r>
              <a:r>
                <a:rPr lang="he-IL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אוי</a:t>
              </a:r>
              <a:endPara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r" rtl="1"/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193?</a:t>
              </a:r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80999" y="3534163"/>
            <a:ext cx="5257802" cy="2104637"/>
            <a:chOff x="380999" y="3534163"/>
            <a:chExt cx="5257802" cy="2104637"/>
          </a:xfrm>
        </p:grpSpPr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380999" y="3534163"/>
              <a:ext cx="1524000" cy="210463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Original:</a:t>
              </a:r>
            </a:p>
            <a:p>
              <a:pPr algn="l"/>
              <a:endPara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l"/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Author:</a:t>
              </a:r>
            </a:p>
            <a:p>
              <a:pPr algn="l"/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Date:</a:t>
              </a:r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+mj-cs"/>
              </a:endParaRPr>
            </a:p>
          </p:txBody>
        </p:sp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1828800" y="3534163"/>
              <a:ext cx="3810001" cy="210463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Le </a:t>
              </a:r>
              <a:r>
                <a:rPr lang="en-US" sz="2400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Buste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l">
                <a:spcBef>
                  <a:spcPts val="0"/>
                </a:spcBef>
                <a:spcAft>
                  <a:spcPts val="1200"/>
                </a:spcAft>
              </a:pPr>
              <a:r>
                <a:rPr lang="en-US" sz="1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(from </a:t>
              </a:r>
              <a:r>
                <a:rPr lang="en-US" sz="18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Les </a:t>
              </a:r>
              <a:r>
                <a:rPr lang="en-US" sz="1800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Mariages</a:t>
              </a:r>
              <a:r>
                <a:rPr lang="en-US" sz="18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de </a:t>
              </a:r>
              <a:r>
                <a:rPr lang="en-US" sz="18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Paris</a:t>
              </a:r>
              <a:r>
                <a:rPr lang="en-US" sz="1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pPr algn="l"/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Edmond About</a:t>
              </a:r>
            </a:p>
            <a:p>
              <a:pPr algn="l"/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1856</a:t>
              </a:r>
            </a:p>
            <a:p>
              <a:pPr algn="l"/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l"/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131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Religious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600" i="1" dirty="0" err="1">
                <a:latin typeface="Times New Roman" pitchFamily="18" charset="0"/>
                <a:cs typeface="Times New Roman" pitchFamily="18" charset="0"/>
              </a:rPr>
              <a:t>šar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ḥ</a:t>
            </a:r>
            <a:r>
              <a:rPr lang="sk-SK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600" dirty="0" err="1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sk-SK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k-SK" sz="3600" dirty="0" err="1">
                <a:latin typeface="Times New Roman" pitchFamily="18" charset="0"/>
                <a:cs typeface="Times New Roman" pitchFamily="18" charset="0"/>
              </a:rPr>
              <a:t>secular</a:t>
            </a:r>
            <a:r>
              <a:rPr lang="sk-SK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600" dirty="0" err="1" smtClean="0">
                <a:latin typeface="Times New Roman" pitchFamily="18" charset="0"/>
                <a:cs typeface="Times New Roman" pitchFamily="18" charset="0"/>
              </a:rPr>
              <a:t>translation</a:t>
            </a:r>
            <a:r>
              <a:rPr lang="sk-SK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k-SK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504055"/>
            <a:ext cx="8229600" cy="586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Translation strategy</a:t>
            </a:r>
          </a:p>
          <a:p>
            <a:pPr algn="l">
              <a:buFontTx/>
              <a:buChar char="-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581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Language</a:t>
            </a:r>
          </a:p>
          <a:p>
            <a:pPr algn="l">
              <a:buFontTx/>
              <a:buChar char="-"/>
            </a:pPr>
            <a:endParaRPr lang="en-US" sz="2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95400" y="42672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mixed Low register (intelligibility) and High register (respect for the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text) 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Bar-Asher 2004)</a:t>
            </a:r>
            <a:endParaRPr lang="en-US" sz="16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295400" y="2090636"/>
            <a:ext cx="6114448" cy="586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overly literal translation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Hary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2009:51-90)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95399" y="2514600"/>
            <a:ext cx="5796815" cy="586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translation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exegesis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(Bar-Asher 1999)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295400" y="5256508"/>
            <a:ext cx="7696200" cy="1144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conservative </a:t>
            </a:r>
            <a:r>
              <a:rPr lang="sk-SK" sz="2400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features</a:t>
            </a:r>
            <a:r>
              <a:rPr lang="sk-SK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unique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sk-SK" sz="2400" i="1" dirty="0" err="1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šar</a:t>
            </a:r>
            <a:r>
              <a:rPr lang="en-US" sz="2400" i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ḥ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tradition</a:t>
            </a:r>
            <a:r>
              <a:rPr lang="sk-SK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(Bar-Asher 2004)</a:t>
            </a:r>
          </a:p>
          <a:p>
            <a:pPr algn="l"/>
            <a:endParaRPr lang="en-US" sz="2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61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Translation strategy</a:t>
            </a:r>
            <a:endParaRPr lang="sk-SK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721469"/>
              </p:ext>
            </p:extLst>
          </p:nvPr>
        </p:nvGraphicFramePr>
        <p:xfrm>
          <a:off x="1142999" y="1219200"/>
          <a:ext cx="6934200" cy="1600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90600"/>
                <a:gridCol w="990600"/>
                <a:gridCol w="990600"/>
                <a:gridCol w="990600"/>
                <a:gridCol w="990600"/>
                <a:gridCol w="990600"/>
                <a:gridCol w="990600"/>
              </a:tblGrid>
              <a:tr h="569241">
                <a:tc>
                  <a:txBody>
                    <a:bodyPr/>
                    <a:lstStyle/>
                    <a:p>
                      <a:pPr algn="r" rtl="1"/>
                      <a:r>
                        <a:rPr lang="he-IL" sz="3000" b="1" dirty="0" smtClean="0">
                          <a:solidFill>
                            <a:schemeClr val="tx1"/>
                          </a:solidFill>
                          <a:cs typeface="+mj-cs"/>
                        </a:rPr>
                        <a:t>אסמו</a:t>
                      </a:r>
                      <a:endParaRPr lang="sk-SK" sz="3000" b="1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000" b="1" dirty="0" smtClean="0">
                          <a:solidFill>
                            <a:schemeClr val="tx1"/>
                          </a:solidFill>
                          <a:cs typeface="+mj-cs"/>
                        </a:rPr>
                        <a:t>איוב</a:t>
                      </a:r>
                      <a:endParaRPr lang="sk-SK" sz="3000" b="1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000" b="1" dirty="0" smtClean="0">
                          <a:solidFill>
                            <a:schemeClr val="tx1"/>
                          </a:solidFill>
                          <a:cs typeface="+mj-cs"/>
                        </a:rPr>
                        <a:t>עוץ</a:t>
                      </a:r>
                      <a:endParaRPr lang="sk-SK" sz="3000" b="1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000" b="1" dirty="0" smtClean="0">
                          <a:solidFill>
                            <a:schemeClr val="tx1"/>
                          </a:solidFill>
                          <a:cs typeface="+mj-cs"/>
                        </a:rPr>
                        <a:t>ארץ'</a:t>
                      </a:r>
                      <a:endParaRPr lang="sk-SK" sz="3000" b="1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000" b="1" dirty="0" err="1" smtClean="0">
                          <a:solidFill>
                            <a:schemeClr val="tx1"/>
                          </a:solidFill>
                          <a:cs typeface="+mj-cs"/>
                        </a:rPr>
                        <a:t>פ'י</a:t>
                      </a:r>
                      <a:endParaRPr lang="sk-SK" sz="3000" b="1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000" b="1" dirty="0" smtClean="0">
                          <a:solidFill>
                            <a:schemeClr val="tx1"/>
                          </a:solidFill>
                          <a:cs typeface="+mj-cs"/>
                        </a:rPr>
                        <a:t>כאן</a:t>
                      </a:r>
                      <a:endParaRPr lang="sk-SK" sz="3000" b="1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3000" b="1" dirty="0" err="1" smtClean="0">
                          <a:solidFill>
                            <a:schemeClr val="tx1"/>
                          </a:solidFill>
                          <a:cs typeface="+mj-cs"/>
                        </a:rPr>
                        <a:t>רג</a:t>
                      </a:r>
                      <a:r>
                        <a:rPr lang="he-IL" sz="3000" b="1" dirty="0" smtClean="0">
                          <a:solidFill>
                            <a:schemeClr val="tx1"/>
                          </a:solidFill>
                          <a:cs typeface="+mj-cs"/>
                        </a:rPr>
                        <a:t>\</a:t>
                      </a:r>
                      <a:r>
                        <a:rPr lang="he-IL" sz="3000" b="1" dirty="0" err="1" smtClean="0">
                          <a:solidFill>
                            <a:schemeClr val="tx1"/>
                          </a:solidFill>
                          <a:cs typeface="+mj-cs"/>
                        </a:rPr>
                        <a:t>ול</a:t>
                      </a:r>
                      <a:endParaRPr lang="sk-SK" sz="3000" b="1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9241">
                <a:tc>
                  <a:txBody>
                    <a:bodyPr/>
                    <a:lstStyle/>
                    <a:p>
                      <a:pPr algn="r" rtl="1"/>
                      <a:r>
                        <a:rPr lang="he-IL" sz="3000" b="0" dirty="0" smtClean="0">
                          <a:solidFill>
                            <a:schemeClr val="tx1"/>
                          </a:solidFill>
                          <a:cs typeface="+mj-cs"/>
                        </a:rPr>
                        <a:t>שְׁמֹו</a:t>
                      </a:r>
                      <a:endParaRPr lang="sk-SK" sz="3000" b="0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000" b="0" dirty="0" smtClean="0">
                          <a:solidFill>
                            <a:schemeClr val="tx1"/>
                          </a:solidFill>
                          <a:cs typeface="+mj-cs"/>
                        </a:rPr>
                        <a:t>אִיֹּוב</a:t>
                      </a:r>
                      <a:endParaRPr lang="sk-SK" sz="3000" b="0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000" b="0" dirty="0" smtClean="0">
                          <a:solidFill>
                            <a:schemeClr val="tx1"/>
                          </a:solidFill>
                          <a:cs typeface="+mj-cs"/>
                        </a:rPr>
                        <a:t>עוּץ</a:t>
                      </a:r>
                      <a:endParaRPr lang="sk-SK" sz="3000" b="0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/>
                      <a:r>
                        <a:rPr lang="he-IL" sz="3000" b="0" dirty="0" smtClean="0">
                          <a:solidFill>
                            <a:schemeClr val="tx1"/>
                          </a:solidFill>
                          <a:cs typeface="+mj-cs"/>
                        </a:rPr>
                        <a:t>בְאֶרֶץ</a:t>
                      </a:r>
                      <a:endParaRPr lang="sk-SK" sz="3000" b="0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000" b="0" dirty="0" smtClean="0">
                          <a:solidFill>
                            <a:schemeClr val="tx1"/>
                          </a:solidFill>
                          <a:cs typeface="+mj-cs"/>
                        </a:rPr>
                        <a:t>הָיָה </a:t>
                      </a:r>
                      <a:endParaRPr lang="sk-SK" sz="3000" b="0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000" b="0" dirty="0" smtClean="0">
                          <a:solidFill>
                            <a:schemeClr val="tx1"/>
                          </a:solidFill>
                          <a:cs typeface="+mj-cs"/>
                        </a:rPr>
                        <a:t>אִישׁ</a:t>
                      </a:r>
                      <a:endParaRPr lang="sk-SK" sz="3000" b="0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1718">
                <a:tc gridSpan="7">
                  <a:txBody>
                    <a:bodyPr/>
                    <a:lstStyle/>
                    <a:p>
                      <a:r>
                        <a:rPr lang="en-US" sz="14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Šarḥ</a:t>
                      </a:r>
                      <a:r>
                        <a:rPr lang="en-US" sz="14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Job 1:1 (</a:t>
                      </a:r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ספר קול בכיי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), Leghorn 1896-97</a:t>
                      </a:r>
                      <a:endParaRPr lang="sk-SK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rtl="1"/>
                      <a:endParaRPr lang="sk-SK" dirty="0">
                        <a:cs typeface="+mj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sk-SK" dirty="0">
                        <a:cs typeface="+mj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sk-SK" dirty="0">
                        <a:cs typeface="+mj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sk-SK" dirty="0">
                        <a:cs typeface="+mj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sk-SK" dirty="0">
                        <a:cs typeface="+mj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sk-SK" dirty="0"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77070" y="3087469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+mj-cs"/>
              </a:rPr>
              <a:t>“</a:t>
            </a:r>
            <a:r>
              <a:rPr lang="fr-FR" dirty="0" smtClean="0">
                <a:latin typeface="Times New Roman" pitchFamily="18" charset="0"/>
                <a:cs typeface="+mj-cs"/>
              </a:rPr>
              <a:t>Si </a:t>
            </a:r>
            <a:r>
              <a:rPr lang="fr-FR" dirty="0">
                <a:latin typeface="Times New Roman" pitchFamily="18" charset="0"/>
                <a:cs typeface="+mj-cs"/>
              </a:rPr>
              <a:t>vous avez de bonnes jambes et si les voyages </a:t>
            </a:r>
            <a:r>
              <a:rPr lang="fr-FR" dirty="0" smtClean="0">
                <a:latin typeface="Times New Roman" pitchFamily="18" charset="0"/>
                <a:cs typeface="+mj-cs"/>
              </a:rPr>
              <a:t>a</a:t>
            </a:r>
            <a:r>
              <a:rPr lang="sk-SK" dirty="0" smtClean="0">
                <a:latin typeface="Times New Roman" pitchFamily="18" charset="0"/>
                <a:cs typeface="+mj-cs"/>
              </a:rPr>
              <a:t>u</a:t>
            </a:r>
            <a:r>
              <a:rPr lang="fr-FR" dirty="0" smtClean="0">
                <a:latin typeface="Times New Roman" pitchFamily="18" charset="0"/>
                <a:cs typeface="+mj-cs"/>
              </a:rPr>
              <a:t> </a:t>
            </a:r>
            <a:r>
              <a:rPr lang="fr-FR" dirty="0">
                <a:latin typeface="Times New Roman" pitchFamily="18" charset="0"/>
                <a:cs typeface="+mj-cs"/>
              </a:rPr>
              <a:t>long cours ne vous font pas peur, nous irons de notre pied jusqu’au château du marquis de </a:t>
            </a:r>
            <a:r>
              <a:rPr lang="fr-FR" dirty="0" smtClean="0">
                <a:latin typeface="Times New Roman" pitchFamily="18" charset="0"/>
                <a:cs typeface="+mj-cs"/>
              </a:rPr>
              <a:t>Guéblan</a:t>
            </a:r>
            <a:r>
              <a:rPr lang="mt-MT" dirty="0" smtClean="0">
                <a:latin typeface="Times New Roman" pitchFamily="18" charset="0"/>
                <a:cs typeface="+mj-cs"/>
              </a:rPr>
              <a:t>.</a:t>
            </a:r>
            <a:r>
              <a:rPr lang="en-US" dirty="0" smtClean="0">
                <a:latin typeface="Times New Roman" pitchFamily="18" charset="0"/>
                <a:cs typeface="+mj-cs"/>
              </a:rPr>
              <a:t>”</a:t>
            </a:r>
            <a:endParaRPr lang="en-US" dirty="0"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9600" y="4648200"/>
            <a:ext cx="7924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dirty="0" err="1">
                <a:cs typeface="+mj-cs"/>
              </a:rPr>
              <a:t>אלאנסאן</a:t>
            </a:r>
            <a:r>
              <a:rPr lang="he-IL" dirty="0">
                <a:cs typeface="+mj-cs"/>
              </a:rPr>
              <a:t> </a:t>
            </a:r>
            <a:r>
              <a:rPr lang="he-IL" dirty="0" err="1">
                <a:cs typeface="+mj-cs"/>
              </a:rPr>
              <a:t>אלדי</a:t>
            </a:r>
            <a:r>
              <a:rPr lang="he-IL" dirty="0">
                <a:cs typeface="+mj-cs"/>
              </a:rPr>
              <a:t> </a:t>
            </a:r>
            <a:r>
              <a:rPr lang="he-IL" dirty="0" err="1">
                <a:cs typeface="+mj-cs"/>
              </a:rPr>
              <a:t>ישתהי</a:t>
            </a:r>
            <a:r>
              <a:rPr lang="he-IL" dirty="0">
                <a:cs typeface="+mj-cs"/>
              </a:rPr>
              <a:t> </a:t>
            </a:r>
            <a:r>
              <a:rPr lang="he-IL" dirty="0" err="1" smtClean="0">
                <a:cs typeface="+mj-cs"/>
              </a:rPr>
              <a:t>ינצ'ר</a:t>
            </a:r>
            <a:r>
              <a:rPr lang="he-IL" dirty="0" smtClean="0">
                <a:cs typeface="+mj-cs"/>
              </a:rPr>
              <a:t> </a:t>
            </a:r>
            <a:r>
              <a:rPr lang="he-IL" dirty="0">
                <a:cs typeface="+mj-cs"/>
              </a:rPr>
              <a:t>קצר מן </a:t>
            </a:r>
            <a:r>
              <a:rPr lang="he-IL" dirty="0" err="1">
                <a:cs typeface="+mj-cs"/>
              </a:rPr>
              <a:t>אלקצור</a:t>
            </a:r>
            <a:r>
              <a:rPr lang="he-IL" dirty="0">
                <a:cs typeface="+mj-cs"/>
              </a:rPr>
              <a:t> </a:t>
            </a:r>
            <a:r>
              <a:rPr lang="he-IL" dirty="0" err="1" smtClean="0">
                <a:cs typeface="+mj-cs"/>
              </a:rPr>
              <a:t>אלאכתר</a:t>
            </a:r>
            <a:r>
              <a:rPr lang="he-IL" dirty="0" smtClean="0">
                <a:cs typeface="+mj-cs"/>
              </a:rPr>
              <a:t> </a:t>
            </a:r>
            <a:r>
              <a:rPr lang="he-IL" dirty="0" err="1" smtClean="0">
                <a:cs typeface="+mj-cs"/>
              </a:rPr>
              <a:t>עג'יבה</a:t>
            </a:r>
            <a:r>
              <a:rPr lang="he-IL" dirty="0">
                <a:cs typeface="+mj-cs"/>
              </a:rPr>
              <a:t>, </a:t>
            </a:r>
            <a:r>
              <a:rPr lang="he-IL" dirty="0" err="1" smtClean="0">
                <a:cs typeface="+mj-cs"/>
              </a:rPr>
              <a:t>אלפ'אצ'ל</a:t>
            </a:r>
            <a:r>
              <a:rPr lang="he-IL" dirty="0" smtClean="0">
                <a:cs typeface="+mj-cs"/>
              </a:rPr>
              <a:t> </a:t>
            </a:r>
            <a:r>
              <a:rPr lang="he-IL" dirty="0">
                <a:cs typeface="+mj-cs"/>
              </a:rPr>
              <a:t>מן </a:t>
            </a:r>
            <a:r>
              <a:rPr lang="he-IL" dirty="0" err="1">
                <a:cs typeface="+mj-cs"/>
              </a:rPr>
              <a:t>אייאם</a:t>
            </a:r>
            <a:r>
              <a:rPr lang="he-IL" dirty="0">
                <a:cs typeface="+mj-cs"/>
              </a:rPr>
              <a:t> חכם </a:t>
            </a:r>
            <a:r>
              <a:rPr lang="he-IL" dirty="0" err="1">
                <a:cs typeface="+mj-cs"/>
              </a:rPr>
              <a:t>אלאשראף</a:t>
            </a:r>
            <a:r>
              <a:rPr lang="he-IL" dirty="0">
                <a:cs typeface="+mj-cs"/>
              </a:rPr>
              <a:t>, </a:t>
            </a:r>
            <a:r>
              <a:rPr lang="he-IL" dirty="0" err="1" smtClean="0">
                <a:cs typeface="+mj-cs"/>
              </a:rPr>
              <a:t>ויעג'בהו</a:t>
            </a:r>
            <a:r>
              <a:rPr lang="he-IL" dirty="0" smtClean="0">
                <a:cs typeface="+mj-cs"/>
              </a:rPr>
              <a:t> </a:t>
            </a:r>
            <a:r>
              <a:rPr lang="he-IL" dirty="0" err="1" smtClean="0">
                <a:cs typeface="+mj-cs"/>
              </a:rPr>
              <a:t>אלדולאש</a:t>
            </a:r>
            <a:r>
              <a:rPr lang="he-IL" dirty="0" smtClean="0">
                <a:cs typeface="+mj-cs"/>
              </a:rPr>
              <a:t> </a:t>
            </a:r>
            <a:r>
              <a:rPr lang="he-IL" dirty="0">
                <a:cs typeface="+mj-cs"/>
              </a:rPr>
              <a:t>, </a:t>
            </a:r>
            <a:r>
              <a:rPr lang="he-IL" dirty="0" err="1">
                <a:cs typeface="+mj-cs"/>
              </a:rPr>
              <a:t>נקדרו</a:t>
            </a:r>
            <a:r>
              <a:rPr lang="he-IL" dirty="0">
                <a:cs typeface="+mj-cs"/>
              </a:rPr>
              <a:t> </a:t>
            </a:r>
            <a:r>
              <a:rPr lang="he-IL" dirty="0" err="1">
                <a:cs typeface="+mj-cs"/>
              </a:rPr>
              <a:t>ננעתו</a:t>
            </a:r>
            <a:r>
              <a:rPr lang="he-IL" dirty="0">
                <a:cs typeface="+mj-cs"/>
              </a:rPr>
              <a:t> להו </a:t>
            </a:r>
            <a:r>
              <a:rPr lang="he-IL" dirty="0" err="1">
                <a:cs typeface="+mj-cs"/>
              </a:rPr>
              <a:t>אלקצר</a:t>
            </a:r>
            <a:r>
              <a:rPr lang="he-IL" dirty="0">
                <a:cs typeface="+mj-cs"/>
              </a:rPr>
              <a:t> </a:t>
            </a:r>
            <a:r>
              <a:rPr lang="he-IL" dirty="0" err="1">
                <a:cs typeface="+mj-cs"/>
              </a:rPr>
              <a:t>אלמעתבר</a:t>
            </a:r>
            <a:r>
              <a:rPr lang="he-IL" dirty="0">
                <a:cs typeface="+mj-cs"/>
              </a:rPr>
              <a:t>, </a:t>
            </a:r>
            <a:r>
              <a:rPr lang="he-IL" dirty="0" err="1">
                <a:cs typeface="+mj-cs"/>
              </a:rPr>
              <a:t>והו</a:t>
            </a:r>
            <a:r>
              <a:rPr lang="he-IL" dirty="0">
                <a:cs typeface="+mj-cs"/>
              </a:rPr>
              <a:t> </a:t>
            </a:r>
            <a:r>
              <a:rPr lang="he-IL" dirty="0" smtClean="0">
                <a:cs typeface="+mj-cs"/>
              </a:rPr>
              <a:t>קצר </a:t>
            </a:r>
            <a:r>
              <a:rPr lang="he-IL" dirty="0" err="1" smtClean="0">
                <a:cs typeface="+mj-cs"/>
              </a:rPr>
              <a:t>אלמארכיז</a:t>
            </a:r>
            <a:r>
              <a:rPr lang="he-IL" dirty="0" smtClean="0">
                <a:cs typeface="+mj-cs"/>
              </a:rPr>
              <a:t> </a:t>
            </a:r>
            <a:r>
              <a:rPr lang="he-IL" dirty="0">
                <a:cs typeface="+mj-cs"/>
              </a:rPr>
              <a:t>די </a:t>
            </a:r>
            <a:r>
              <a:rPr lang="he-IL" dirty="0" err="1">
                <a:cs typeface="+mj-cs"/>
              </a:rPr>
              <a:t>גיבילאן</a:t>
            </a:r>
            <a:r>
              <a:rPr lang="he-IL" dirty="0">
                <a:cs typeface="+mj-cs"/>
              </a:rPr>
              <a:t> </a:t>
            </a:r>
            <a:r>
              <a:rPr lang="he-IL" dirty="0" err="1">
                <a:cs typeface="+mj-cs"/>
              </a:rPr>
              <a:t>אלדי</a:t>
            </a:r>
            <a:r>
              <a:rPr lang="he-IL" dirty="0">
                <a:cs typeface="+mj-cs"/>
              </a:rPr>
              <a:t> </a:t>
            </a:r>
            <a:r>
              <a:rPr lang="he-IL" dirty="0" err="1" smtClean="0">
                <a:cs typeface="+mj-cs"/>
              </a:rPr>
              <a:t>ג'א</a:t>
            </a:r>
            <a:r>
              <a:rPr lang="he-IL" dirty="0" smtClean="0">
                <a:cs typeface="+mj-cs"/>
              </a:rPr>
              <a:t> </a:t>
            </a:r>
            <a:r>
              <a:rPr lang="he-IL" dirty="0" err="1" smtClean="0">
                <a:cs typeface="+mj-cs"/>
              </a:rPr>
              <a:t>פ'י</a:t>
            </a:r>
            <a:r>
              <a:rPr lang="he-IL" dirty="0" smtClean="0">
                <a:cs typeface="+mj-cs"/>
              </a:rPr>
              <a:t> </a:t>
            </a:r>
            <a:r>
              <a:rPr lang="he-IL" dirty="0" err="1">
                <a:cs typeface="+mj-cs"/>
              </a:rPr>
              <a:t>אחואז</a:t>
            </a:r>
            <a:r>
              <a:rPr lang="he-IL" dirty="0">
                <a:cs typeface="+mj-cs"/>
              </a:rPr>
              <a:t> פאריס.</a:t>
            </a:r>
            <a:endParaRPr lang="en-US" dirty="0"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2" y="3849469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Times New Roman" pitchFamily="18" charset="0"/>
                <a:cs typeface="+mj-cs"/>
              </a:rPr>
              <a:t>If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your</a:t>
            </a:r>
            <a:r>
              <a:rPr lang="fr-FR" i="1" dirty="0" smtClean="0">
                <a:latin typeface="Times New Roman" pitchFamily="18" charset="0"/>
                <a:cs typeface="+mj-cs"/>
              </a:rPr>
              <a:t> have good legs and </a:t>
            </a:r>
            <a:r>
              <a:rPr lang="sk-SK" i="1" dirty="0" smtClean="0">
                <a:latin typeface="Times New Roman" pitchFamily="18" charset="0"/>
                <a:cs typeface="+mj-cs"/>
              </a:rPr>
              <a:t>are </a:t>
            </a:r>
            <a:r>
              <a:rPr lang="sk-SK" i="1" dirty="0" err="1" smtClean="0">
                <a:latin typeface="Times New Roman" pitchFamily="18" charset="0"/>
                <a:cs typeface="+mj-cs"/>
              </a:rPr>
              <a:t>not</a:t>
            </a:r>
            <a:r>
              <a:rPr lang="sk-SK" i="1" dirty="0" smtClean="0">
                <a:latin typeface="Times New Roman" pitchFamily="18" charset="0"/>
                <a:cs typeface="+mj-cs"/>
              </a:rPr>
              <a:t> </a:t>
            </a:r>
            <a:r>
              <a:rPr lang="sk-SK" i="1" dirty="0" err="1" smtClean="0">
                <a:latin typeface="Times New Roman" pitchFamily="18" charset="0"/>
                <a:cs typeface="+mj-cs"/>
              </a:rPr>
              <a:t>afraid</a:t>
            </a:r>
            <a:r>
              <a:rPr lang="sk-SK" i="1" dirty="0" smtClean="0">
                <a:latin typeface="Times New Roman" pitchFamily="18" charset="0"/>
                <a:cs typeface="+mj-cs"/>
              </a:rPr>
              <a:t> </a:t>
            </a:r>
            <a:r>
              <a:rPr lang="sk-SK" i="1" dirty="0" err="1" smtClean="0">
                <a:latin typeface="Times New Roman" pitchFamily="18" charset="0"/>
                <a:cs typeface="+mj-cs"/>
              </a:rPr>
              <a:t>of</a:t>
            </a:r>
            <a:r>
              <a:rPr lang="sk-SK" i="1" dirty="0" smtClean="0">
                <a:latin typeface="Times New Roman" pitchFamily="18" charset="0"/>
                <a:cs typeface="+mj-cs"/>
              </a:rPr>
              <a:t> </a:t>
            </a:r>
            <a:r>
              <a:rPr lang="sk-SK" i="1" dirty="0" err="1" smtClean="0">
                <a:latin typeface="Times New Roman" pitchFamily="18" charset="0"/>
                <a:cs typeface="+mj-cs"/>
              </a:rPr>
              <a:t>long</a:t>
            </a:r>
            <a:r>
              <a:rPr lang="sk-SK" i="1" dirty="0" smtClean="0">
                <a:latin typeface="Times New Roman" pitchFamily="18" charset="0"/>
                <a:cs typeface="+mj-cs"/>
              </a:rPr>
              <a:t> </a:t>
            </a:r>
            <a:r>
              <a:rPr lang="sk-SK" i="1" dirty="0" err="1" smtClean="0">
                <a:latin typeface="Times New Roman" pitchFamily="18" charset="0"/>
                <a:cs typeface="+mj-cs"/>
              </a:rPr>
              <a:t>walks</a:t>
            </a:r>
            <a:r>
              <a:rPr lang="sk-SK" i="1" dirty="0" smtClean="0">
                <a:latin typeface="Times New Roman" pitchFamily="18" charset="0"/>
                <a:cs typeface="+mj-cs"/>
              </a:rPr>
              <a:t>, </a:t>
            </a:r>
            <a:r>
              <a:rPr lang="sk-SK" i="1" dirty="0" err="1" smtClean="0">
                <a:latin typeface="Times New Roman" pitchFamily="18" charset="0"/>
                <a:cs typeface="+mj-cs"/>
              </a:rPr>
              <a:t>we</a:t>
            </a:r>
            <a:r>
              <a:rPr lang="sk-SK" i="1" dirty="0" smtClean="0">
                <a:latin typeface="Times New Roman" pitchFamily="18" charset="0"/>
                <a:cs typeface="+mj-cs"/>
              </a:rPr>
              <a:t> </a:t>
            </a:r>
            <a:r>
              <a:rPr lang="sk-SK" i="1" dirty="0" err="1" smtClean="0">
                <a:latin typeface="Times New Roman" pitchFamily="18" charset="0"/>
                <a:cs typeface="+mj-cs"/>
              </a:rPr>
              <a:t>will</a:t>
            </a:r>
            <a:r>
              <a:rPr lang="sk-SK" i="1" dirty="0" smtClean="0">
                <a:latin typeface="Times New Roman" pitchFamily="18" charset="0"/>
                <a:cs typeface="+mj-cs"/>
              </a:rPr>
              <a:t> </a:t>
            </a:r>
            <a:r>
              <a:rPr lang="sk-SK" i="1" dirty="0" err="1" smtClean="0">
                <a:latin typeface="Times New Roman" pitchFamily="18" charset="0"/>
                <a:cs typeface="+mj-cs"/>
              </a:rPr>
              <a:t>go</a:t>
            </a:r>
            <a:r>
              <a:rPr lang="sk-SK" i="1" dirty="0" smtClean="0">
                <a:latin typeface="Times New Roman" pitchFamily="18" charset="0"/>
                <a:cs typeface="+mj-cs"/>
              </a:rPr>
              <a:t> on </a:t>
            </a:r>
            <a:r>
              <a:rPr lang="sk-SK" i="1" dirty="0" err="1" smtClean="0">
                <a:latin typeface="Times New Roman" pitchFamily="18" charset="0"/>
                <a:cs typeface="+mj-cs"/>
              </a:rPr>
              <a:t>our</a:t>
            </a:r>
            <a:r>
              <a:rPr lang="sk-SK" i="1" dirty="0" smtClean="0">
                <a:latin typeface="Times New Roman" pitchFamily="18" charset="0"/>
                <a:cs typeface="+mj-cs"/>
              </a:rPr>
              <a:t> </a:t>
            </a:r>
            <a:r>
              <a:rPr lang="sk-SK" i="1" dirty="0" err="1" smtClean="0">
                <a:latin typeface="Times New Roman" pitchFamily="18" charset="0"/>
                <a:cs typeface="+mj-cs"/>
              </a:rPr>
              <a:t>feet</a:t>
            </a:r>
            <a:r>
              <a:rPr lang="sk-SK" i="1" dirty="0" smtClean="0">
                <a:latin typeface="Times New Roman" pitchFamily="18" charset="0"/>
                <a:cs typeface="+mj-cs"/>
              </a:rPr>
              <a:t> </a:t>
            </a:r>
            <a:r>
              <a:rPr lang="sk-SK" i="1" dirty="0" err="1" smtClean="0">
                <a:latin typeface="Times New Roman" pitchFamily="18" charset="0"/>
                <a:cs typeface="+mj-cs"/>
              </a:rPr>
              <a:t>up</a:t>
            </a:r>
            <a:r>
              <a:rPr lang="sk-SK" i="1" dirty="0" smtClean="0">
                <a:latin typeface="Times New Roman" pitchFamily="18" charset="0"/>
                <a:cs typeface="+mj-cs"/>
              </a:rPr>
              <a:t> to </a:t>
            </a:r>
            <a:r>
              <a:rPr lang="sk-SK" i="1" dirty="0" err="1" smtClean="0">
                <a:latin typeface="Times New Roman" pitchFamily="18" charset="0"/>
                <a:cs typeface="+mj-cs"/>
              </a:rPr>
              <a:t>the</a:t>
            </a:r>
            <a:r>
              <a:rPr lang="sk-SK" i="1" dirty="0" smtClean="0">
                <a:latin typeface="Times New Roman" pitchFamily="18" charset="0"/>
                <a:cs typeface="+mj-cs"/>
              </a:rPr>
              <a:t> </a:t>
            </a:r>
            <a:r>
              <a:rPr lang="sk-SK" i="1" dirty="0" err="1" smtClean="0">
                <a:latin typeface="Times New Roman" pitchFamily="18" charset="0"/>
                <a:cs typeface="+mj-cs"/>
              </a:rPr>
              <a:t>castle</a:t>
            </a:r>
            <a:r>
              <a:rPr lang="sk-SK" i="1" dirty="0" smtClean="0">
                <a:latin typeface="Times New Roman" pitchFamily="18" charset="0"/>
                <a:cs typeface="+mj-cs"/>
              </a:rPr>
              <a:t> </a:t>
            </a:r>
            <a:r>
              <a:rPr lang="sk-SK" i="1" dirty="0" err="1" smtClean="0">
                <a:latin typeface="Times New Roman" pitchFamily="18" charset="0"/>
                <a:cs typeface="+mj-cs"/>
              </a:rPr>
              <a:t>of</a:t>
            </a:r>
            <a:r>
              <a:rPr lang="sk-SK" i="1" dirty="0" smtClean="0">
                <a:latin typeface="Times New Roman" pitchFamily="18" charset="0"/>
                <a:cs typeface="+mj-cs"/>
              </a:rPr>
              <a:t> </a:t>
            </a:r>
            <a:r>
              <a:rPr lang="fr-FR" i="1" dirty="0" smtClean="0">
                <a:latin typeface="Times New Roman" pitchFamily="18" charset="0"/>
                <a:cs typeface="+mj-cs"/>
              </a:rPr>
              <a:t>marquis </a:t>
            </a:r>
            <a:r>
              <a:rPr lang="fr-FR" i="1" dirty="0">
                <a:latin typeface="Times New Roman" pitchFamily="18" charset="0"/>
                <a:cs typeface="+mj-cs"/>
              </a:rPr>
              <a:t>de </a:t>
            </a:r>
            <a:r>
              <a:rPr lang="fr-FR" i="1" dirty="0" smtClean="0">
                <a:latin typeface="Times New Roman" pitchFamily="18" charset="0"/>
                <a:cs typeface="+mj-cs"/>
              </a:rPr>
              <a:t>Guéblan</a:t>
            </a:r>
            <a:r>
              <a:rPr lang="mt-MT" i="1" dirty="0" smtClean="0">
                <a:latin typeface="Times New Roman" pitchFamily="18" charset="0"/>
                <a:cs typeface="+mj-cs"/>
              </a:rPr>
              <a:t>.</a:t>
            </a:r>
            <a:endParaRPr lang="en-US" i="1" dirty="0"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3902" y="5638800"/>
            <a:ext cx="7924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Times New Roman" pitchFamily="18" charset="0"/>
                <a:cs typeface="+mj-cs"/>
              </a:rPr>
              <a:t>A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person</a:t>
            </a:r>
            <a:r>
              <a:rPr lang="fr-FR" i="1" dirty="0" smtClean="0">
                <a:latin typeface="Times New Roman" pitchFamily="18" charset="0"/>
                <a:cs typeface="+mj-cs"/>
              </a:rPr>
              <a:t>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who</a:t>
            </a:r>
            <a:r>
              <a:rPr lang="fr-FR" i="1" dirty="0" smtClean="0">
                <a:latin typeface="Times New Roman" pitchFamily="18" charset="0"/>
                <a:cs typeface="+mj-cs"/>
              </a:rPr>
              <a:t>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wishes</a:t>
            </a:r>
            <a:r>
              <a:rPr lang="fr-FR" i="1" dirty="0" smtClean="0">
                <a:latin typeface="Times New Roman" pitchFamily="18" charset="0"/>
                <a:cs typeface="+mj-cs"/>
              </a:rPr>
              <a:t> to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see</a:t>
            </a:r>
            <a:r>
              <a:rPr lang="fr-FR" i="1" dirty="0" smtClean="0">
                <a:latin typeface="Times New Roman" pitchFamily="18" charset="0"/>
                <a:cs typeface="+mj-cs"/>
              </a:rPr>
              <a:t> one of the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most</a:t>
            </a:r>
            <a:r>
              <a:rPr lang="fr-FR" i="1" dirty="0" smtClean="0">
                <a:latin typeface="Times New Roman" pitchFamily="18" charset="0"/>
                <a:cs typeface="+mj-cs"/>
              </a:rPr>
              <a:t>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amazing</a:t>
            </a:r>
            <a:r>
              <a:rPr lang="fr-FR" i="1" dirty="0" smtClean="0">
                <a:latin typeface="Times New Roman" pitchFamily="18" charset="0"/>
                <a:cs typeface="+mj-cs"/>
              </a:rPr>
              <a:t>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castles</a:t>
            </a:r>
            <a:r>
              <a:rPr lang="fr-FR" i="1" dirty="0" smtClean="0">
                <a:latin typeface="Times New Roman" pitchFamily="18" charset="0"/>
                <a:cs typeface="+mj-cs"/>
              </a:rPr>
              <a:t>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which</a:t>
            </a:r>
            <a:r>
              <a:rPr lang="fr-FR" i="1" dirty="0" smtClean="0">
                <a:latin typeface="Times New Roman" pitchFamily="18" charset="0"/>
                <a:cs typeface="+mj-cs"/>
              </a:rPr>
              <a:t> dates back to the time of the noble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rule</a:t>
            </a:r>
            <a:r>
              <a:rPr lang="fr-FR" i="1" dirty="0" smtClean="0">
                <a:latin typeface="Times New Roman" pitchFamily="18" charset="0"/>
                <a:cs typeface="+mj-cs"/>
              </a:rPr>
              <a:t> and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who</a:t>
            </a:r>
            <a:r>
              <a:rPr lang="fr-FR" i="1" dirty="0" smtClean="0">
                <a:latin typeface="Times New Roman" pitchFamily="18" charset="0"/>
                <a:cs typeface="+mj-cs"/>
              </a:rPr>
              <a:t>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likes</a:t>
            </a:r>
            <a:r>
              <a:rPr lang="fr-FR" i="1" dirty="0" smtClean="0">
                <a:latin typeface="Times New Roman" pitchFamily="18" charset="0"/>
                <a:cs typeface="+mj-cs"/>
              </a:rPr>
              <a:t>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walks</a:t>
            </a:r>
            <a:r>
              <a:rPr lang="fr-FR" i="1" dirty="0" smtClean="0">
                <a:latin typeface="Times New Roman" pitchFamily="18" charset="0"/>
                <a:cs typeface="+mj-cs"/>
              </a:rPr>
              <a:t>,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we</a:t>
            </a:r>
            <a:r>
              <a:rPr lang="fr-FR" i="1" dirty="0">
                <a:latin typeface="Times New Roman" pitchFamily="18" charset="0"/>
                <a:cs typeface="+mj-cs"/>
              </a:rPr>
              <a:t>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can</a:t>
            </a:r>
            <a:r>
              <a:rPr lang="fr-FR" i="1" dirty="0" smtClean="0">
                <a:latin typeface="Times New Roman" pitchFamily="18" charset="0"/>
                <a:cs typeface="+mj-cs"/>
              </a:rPr>
              <a:t>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describe</a:t>
            </a:r>
            <a:r>
              <a:rPr lang="fr-FR" i="1" dirty="0" smtClean="0">
                <a:latin typeface="Times New Roman" pitchFamily="18" charset="0"/>
                <a:cs typeface="+mj-cs"/>
              </a:rPr>
              <a:t> to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him</a:t>
            </a:r>
            <a:r>
              <a:rPr lang="fr-FR" i="1" dirty="0" smtClean="0">
                <a:latin typeface="Times New Roman" pitchFamily="18" charset="0"/>
                <a:cs typeface="+mj-cs"/>
              </a:rPr>
              <a:t> a respectable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castle</a:t>
            </a:r>
            <a:r>
              <a:rPr lang="fr-FR" i="1" dirty="0" smtClean="0">
                <a:latin typeface="Times New Roman" pitchFamily="18" charset="0"/>
                <a:cs typeface="+mj-cs"/>
              </a:rPr>
              <a:t>, a </a:t>
            </a:r>
            <a:r>
              <a:rPr lang="fr-FR" i="1" dirty="0" err="1" smtClean="0">
                <a:latin typeface="Times New Roman" pitchFamily="18" charset="0"/>
                <a:cs typeface="+mj-cs"/>
              </a:rPr>
              <a:t>castle</a:t>
            </a:r>
            <a:r>
              <a:rPr lang="fr-FR" i="1" dirty="0" smtClean="0">
                <a:latin typeface="Times New Roman" pitchFamily="18" charset="0"/>
                <a:cs typeface="+mj-cs"/>
              </a:rPr>
              <a:t> of marquis de </a:t>
            </a:r>
            <a:r>
              <a:rPr lang="fr-FR" i="1" dirty="0" smtClean="0">
                <a:latin typeface="Times New Roman" pitchFamily="18" charset="0"/>
              </a:rPr>
              <a:t>Guéblan </a:t>
            </a:r>
            <a:r>
              <a:rPr lang="fr-FR" i="1" dirty="0" err="1" smtClean="0">
                <a:latin typeface="Times New Roman" pitchFamily="18" charset="0"/>
              </a:rPr>
              <a:t>which</a:t>
            </a:r>
            <a:r>
              <a:rPr lang="fr-FR" i="1" dirty="0" smtClean="0">
                <a:latin typeface="Times New Roman" pitchFamily="18" charset="0"/>
              </a:rPr>
              <a:t> lies in the environs of Paris.</a:t>
            </a:r>
            <a:endParaRPr lang="en-US" i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3104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56126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Religious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600" i="1" dirty="0" err="1">
                <a:latin typeface="Times New Roman" pitchFamily="18" charset="0"/>
                <a:cs typeface="Times New Roman" pitchFamily="18" charset="0"/>
              </a:rPr>
              <a:t>šar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ḥ</a:t>
            </a:r>
            <a:r>
              <a:rPr lang="sk-SK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600" dirty="0" err="1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sk-SK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k-SK" sz="3600" dirty="0" err="1">
                <a:latin typeface="Times New Roman" pitchFamily="18" charset="0"/>
                <a:cs typeface="Times New Roman" pitchFamily="18" charset="0"/>
              </a:rPr>
              <a:t>secular</a:t>
            </a:r>
            <a:r>
              <a:rPr lang="sk-SK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600" dirty="0" err="1">
                <a:latin typeface="Times New Roman" pitchFamily="18" charset="0"/>
                <a:cs typeface="Times New Roman" pitchFamily="18" charset="0"/>
              </a:rPr>
              <a:t>translation</a:t>
            </a:r>
            <a:r>
              <a:rPr lang="sk-SK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k-SK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41438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Arial" charset="0"/>
              <a:buNone/>
            </a:pPr>
            <a:endParaRPr lang="sk-SK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504055"/>
            <a:ext cx="8229600" cy="586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Translation strategy</a:t>
            </a:r>
          </a:p>
          <a:p>
            <a:pPr algn="l">
              <a:buFontTx/>
              <a:buChar char="-"/>
            </a:pPr>
            <a:endParaRPr lang="en-US" sz="2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581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Language</a:t>
            </a:r>
          </a:p>
          <a:p>
            <a:pPr algn="l">
              <a:buFontTx/>
              <a:buChar char="-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95400" y="42672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mixed Low register (intelligibility) and High register (respect for 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text)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Bar-Asher 2004)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295400" y="2090636"/>
            <a:ext cx="6114448" cy="586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overly literal translation </a:t>
            </a:r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Hary</a:t>
            </a:r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2009:51-90)</a:t>
            </a:r>
          </a:p>
          <a:p>
            <a:pPr algn="l"/>
            <a:endParaRPr lang="en-US" sz="2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95399" y="2514600"/>
            <a:ext cx="5796815" cy="586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translation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as exegesis 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(Bar-Asher 1999)</a:t>
            </a:r>
            <a:endParaRPr lang="en-US" sz="1600" dirty="0" smtClean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295400" y="5256508"/>
            <a:ext cx="7696200" cy="1144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conservative </a:t>
            </a:r>
            <a:r>
              <a:rPr lang="sk-SK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features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unique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sk-SK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šar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ḥ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tradition</a:t>
            </a:r>
            <a:r>
              <a:rPr lang="sk-SK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(Bar-Asher 2004)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10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3023</TotalTime>
  <Words>1617</Words>
  <Application>Microsoft Office PowerPoint</Application>
  <PresentationFormat>On-screen Show (4:3)</PresentationFormat>
  <Paragraphs>369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Secular Šarḥ? The Curious Case of the Marquis’ Daughter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Secular Šarḥ? The Curious Case of the Marquis’s Daughter</dc:title>
  <dc:creator>Slavomír Čéplö</dc:creator>
  <cp:lastModifiedBy>Slavomír Čéplö</cp:lastModifiedBy>
  <cp:revision>786</cp:revision>
  <dcterms:created xsi:type="dcterms:W3CDTF">2013-06-07T13:51:09Z</dcterms:created>
  <dcterms:modified xsi:type="dcterms:W3CDTF">2013-06-25T14:37:46Z</dcterms:modified>
</cp:coreProperties>
</file>